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ngcai Zhang"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6915A5-E12C-4AEA-A4DE-8CD967E0991F}">
  <a:tblStyle styleId="{F26915A5-E12C-4AEA-A4DE-8CD967E0991F}"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3"/>
    <p:restoredTop sz="94553"/>
  </p:normalViewPr>
  <p:slideViewPr>
    <p:cSldViewPr snapToGrid="0" snapToObjects="1">
      <p:cViewPr varScale="1">
        <p:scale>
          <a:sx n="183" d="100"/>
          <a:sy n="183" d="100"/>
        </p:scale>
        <p:origin x="208" y="9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2-13T08:17:29.454" idx="1">
    <p:pos x="6000" y="0"/>
    <p:text>it is better if you do not use these pictures. it may look strange on screen.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9304719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58570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68300" rtl="0">
              <a:lnSpc>
                <a:spcPct val="90000"/>
              </a:lnSpc>
              <a:spcBef>
                <a:spcPts val="1000"/>
              </a:spcBef>
              <a:spcAft>
                <a:spcPts val="0"/>
              </a:spcAft>
              <a:buClr>
                <a:schemeClr val="dk1"/>
              </a:buClr>
              <a:buSzPts val="2200"/>
              <a:buChar char="○"/>
            </a:pPr>
            <a:r>
              <a:rPr lang="en" sz="2200">
                <a:solidFill>
                  <a:schemeClr val="dk1"/>
                </a:solidFill>
              </a:rPr>
              <a:t>Host (cell phone – server API)</a:t>
            </a:r>
            <a:endParaRPr sz="2200">
              <a:solidFill>
                <a:schemeClr val="dk1"/>
              </a:solidFill>
            </a:endParaRPr>
          </a:p>
          <a:p>
            <a:pPr marL="914400" lvl="1" indent="-368300" rtl="0">
              <a:lnSpc>
                <a:spcPct val="90000"/>
              </a:lnSpc>
              <a:spcBef>
                <a:spcPts val="0"/>
              </a:spcBef>
              <a:spcAft>
                <a:spcPts val="0"/>
              </a:spcAft>
              <a:buClr>
                <a:schemeClr val="dk1"/>
              </a:buClr>
              <a:buSzPts val="2200"/>
              <a:buChar char="○"/>
            </a:pPr>
            <a:r>
              <a:rPr lang="en" sz="2200">
                <a:solidFill>
                  <a:schemeClr val="dk1"/>
                </a:solidFill>
              </a:rPr>
              <a:t>Headers (device version, app version)</a:t>
            </a:r>
            <a:endParaRPr sz="2200">
              <a:solidFill>
                <a:schemeClr val="dk1"/>
              </a:solidFill>
            </a:endParaRPr>
          </a:p>
          <a:p>
            <a:pPr marL="914400" lvl="1" indent="-368300" rtl="0">
              <a:lnSpc>
                <a:spcPct val="90000"/>
              </a:lnSpc>
              <a:spcBef>
                <a:spcPts val="0"/>
              </a:spcBef>
              <a:spcAft>
                <a:spcPts val="0"/>
              </a:spcAft>
              <a:buClr>
                <a:schemeClr val="dk1"/>
              </a:buClr>
              <a:buSzPts val="2200"/>
              <a:buChar char="○"/>
            </a:pPr>
            <a:r>
              <a:rPr lang="en" sz="2200">
                <a:solidFill>
                  <a:schemeClr val="dk1"/>
                </a:solidFill>
              </a:rPr>
              <a:t>Specific parameters (pile ID codes)</a:t>
            </a:r>
            <a:endParaRPr/>
          </a:p>
        </p:txBody>
      </p:sp>
    </p:spTree>
    <p:extLst>
      <p:ext uri="{BB962C8B-B14F-4D97-AF65-F5344CB8AC3E}">
        <p14:creationId xmlns:p14="http://schemas.microsoft.com/office/powerpoint/2010/main" val="1359724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Clr>
                <a:schemeClr val="dk1"/>
              </a:buClr>
              <a:buSzPts val="1100"/>
              <a:buFont typeface="Arial"/>
              <a:buNone/>
            </a:pPr>
            <a:r>
              <a:rPr lang="en" sz="1050">
                <a:solidFill>
                  <a:schemeClr val="dk1"/>
                </a:solidFill>
              </a:rPr>
              <a:t>Provide charging service solution tailored to the majority of electric vehicle users. It is used in conjunction with the world's leading smart charging system to create an intelligent charging mode that makes charging easier, safer and more reliable.</a:t>
            </a:r>
            <a:endParaRPr/>
          </a:p>
        </p:txBody>
      </p:sp>
    </p:spTree>
    <p:extLst>
      <p:ext uri="{BB962C8B-B14F-4D97-AF65-F5344CB8AC3E}">
        <p14:creationId xmlns:p14="http://schemas.microsoft.com/office/powerpoint/2010/main" val="1514687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39043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40851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90000"/>
              </a:lnSpc>
              <a:spcBef>
                <a:spcPts val="1000"/>
              </a:spcBef>
              <a:spcAft>
                <a:spcPts val="0"/>
              </a:spcAft>
              <a:buNone/>
            </a:pPr>
            <a:r>
              <a:rPr lang="en" sz="2400">
                <a:solidFill>
                  <a:schemeClr val="dk1"/>
                </a:solidFill>
                <a:latin typeface="Calibri"/>
                <a:ea typeface="Calibri"/>
                <a:cs typeface="Calibri"/>
                <a:sym typeface="Calibri"/>
              </a:rPr>
              <a:t>Oct. 10th - Dec. 24th 2017, Jan. 18th - Present 2018</a:t>
            </a:r>
            <a:endParaRPr sz="2400">
              <a:solidFill>
                <a:schemeClr val="dk1"/>
              </a:solidFill>
              <a:latin typeface="Calibri"/>
              <a:ea typeface="Calibri"/>
              <a:cs typeface="Calibri"/>
              <a:sym typeface="Calibri"/>
            </a:endParaRPr>
          </a:p>
          <a:p>
            <a:pPr marL="0" lvl="0" indent="0">
              <a:spcBef>
                <a:spcPts val="0"/>
              </a:spcBef>
              <a:spcAft>
                <a:spcPts val="0"/>
              </a:spcAft>
              <a:buNone/>
            </a:pPr>
            <a:endParaRPr/>
          </a:p>
        </p:txBody>
      </p:sp>
    </p:spTree>
    <p:extLst>
      <p:ext uri="{BB962C8B-B14F-4D97-AF65-F5344CB8AC3E}">
        <p14:creationId xmlns:p14="http://schemas.microsoft.com/office/powerpoint/2010/main" val="194044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Establish the profile</a:t>
            </a:r>
            <a:endParaRPr/>
          </a:p>
        </p:txBody>
      </p:sp>
    </p:spTree>
    <p:extLst>
      <p:ext uri="{BB962C8B-B14F-4D97-AF65-F5344CB8AC3E}">
        <p14:creationId xmlns:p14="http://schemas.microsoft.com/office/powerpoint/2010/main" val="1423785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6687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200"/>
              <a:t>Forecasting is stochastic problem. </a:t>
            </a:r>
            <a:r>
              <a:rPr lang="en" sz="1200">
                <a:solidFill>
                  <a:srgbClr val="222222"/>
                </a:solidFill>
                <a:highlight>
                  <a:srgbClr val="FFFFFF"/>
                </a:highlight>
              </a:rPr>
              <a:t>Since we forecasters are de45aling with randomness, the output of a forecasting process is supposed to be in a probabilistic form.</a:t>
            </a:r>
            <a:endParaRPr sz="1200">
              <a:solidFill>
                <a:srgbClr val="222222"/>
              </a:solidFill>
              <a:highlight>
                <a:srgbClr val="FFFFFF"/>
              </a:highlight>
            </a:endParaRPr>
          </a:p>
          <a:p>
            <a:pPr marL="0" lvl="0" indent="0">
              <a:spcBef>
                <a:spcPts val="0"/>
              </a:spcBef>
              <a:spcAft>
                <a:spcPts val="0"/>
              </a:spcAft>
              <a:buNone/>
            </a:pPr>
            <a:endParaRPr sz="1200">
              <a:solidFill>
                <a:srgbClr val="222222"/>
              </a:solidFill>
              <a:highlight>
                <a:srgbClr val="FFFFFF"/>
              </a:highlight>
            </a:endParaRPr>
          </a:p>
          <a:p>
            <a:pPr marL="0" lvl="0" indent="0">
              <a:spcBef>
                <a:spcPts val="0"/>
              </a:spcBef>
              <a:spcAft>
                <a:spcPts val="0"/>
              </a:spcAft>
              <a:buNone/>
            </a:pPr>
            <a:r>
              <a:rPr lang="en" sz="1200">
                <a:solidFill>
                  <a:srgbClr val="222222"/>
                </a:solidFill>
                <a:highlight>
                  <a:srgbClr val="FFFFFF"/>
                </a:highlight>
              </a:rPr>
              <a:t>In practice, a lot of decision making processes today cannot yet take probabilistic inputs, so the most commonly used forecasting output form is still point forecast, e.g., the future expected value of a random variable.</a:t>
            </a:r>
            <a:endParaRPr sz="1200">
              <a:solidFill>
                <a:srgbClr val="222222"/>
              </a:solidFill>
              <a:highlight>
                <a:srgbClr val="FFFFFF"/>
              </a:highlight>
            </a:endParaRPr>
          </a:p>
        </p:txBody>
      </p:sp>
    </p:spTree>
    <p:extLst>
      <p:ext uri="{BB962C8B-B14F-4D97-AF65-F5344CB8AC3E}">
        <p14:creationId xmlns:p14="http://schemas.microsoft.com/office/powerpoint/2010/main" val="628046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88492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56902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4470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28089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With special interest, we are interested in the short term load forecasting for charging station, from perspective from either understanding the next day load demand or participating in the energy market</a:t>
            </a:r>
            <a:endParaRPr/>
          </a:p>
        </p:txBody>
      </p:sp>
    </p:spTree>
    <p:extLst>
      <p:ext uri="{BB962C8B-B14F-4D97-AF65-F5344CB8AC3E}">
        <p14:creationId xmlns:p14="http://schemas.microsoft.com/office/powerpoint/2010/main" val="1232347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[5] </a:t>
            </a:r>
            <a:endParaRPr/>
          </a:p>
          <a:p>
            <a:pPr marL="0" lvl="0" indent="0">
              <a:spcBef>
                <a:spcPts val="0"/>
              </a:spcBef>
              <a:spcAft>
                <a:spcPts val="0"/>
              </a:spcAft>
              <a:buNone/>
            </a:pPr>
            <a:r>
              <a:rPr lang="en"/>
              <a:t>Historical load, and weather data</a:t>
            </a:r>
            <a:endParaRPr/>
          </a:p>
          <a:p>
            <a:pPr marL="0" lvl="0" indent="0">
              <a:spcBef>
                <a:spcPts val="0"/>
              </a:spcBef>
              <a:spcAft>
                <a:spcPts val="0"/>
              </a:spcAft>
              <a:buNone/>
            </a:pPr>
            <a:r>
              <a:rPr lang="en"/>
              <a:t>Results: </a:t>
            </a:r>
            <a:r>
              <a:rPr lang="en" sz="1000">
                <a:solidFill>
                  <a:schemeClr val="dk1"/>
                </a:solidFill>
              </a:rPr>
              <a:t>Three zones’ respective potential underlying risks from the given characteristics are identified.</a:t>
            </a:r>
            <a:endParaRPr sz="1000">
              <a:solidFill>
                <a:schemeClr val="dk1"/>
              </a:solidFill>
            </a:endParaRPr>
          </a:p>
          <a:p>
            <a:pPr marL="0" lvl="0" indent="0">
              <a:spcBef>
                <a:spcPts val="0"/>
              </a:spcBef>
              <a:spcAft>
                <a:spcPts val="0"/>
              </a:spcAft>
              <a:buNone/>
            </a:pPr>
            <a:endParaRPr sz="1000">
              <a:solidFill>
                <a:schemeClr val="dk1"/>
              </a:solidFill>
            </a:endParaRPr>
          </a:p>
          <a:p>
            <a:pPr marL="0" lvl="0" indent="0">
              <a:spcBef>
                <a:spcPts val="0"/>
              </a:spcBef>
              <a:spcAft>
                <a:spcPts val="0"/>
              </a:spcAft>
              <a:buNone/>
            </a:pPr>
            <a:r>
              <a:rPr lang="en" sz="1000">
                <a:solidFill>
                  <a:schemeClr val="dk1"/>
                </a:solidFill>
              </a:rPr>
              <a:t>[6]</a:t>
            </a:r>
            <a:endParaRPr sz="1000">
              <a:solidFill>
                <a:schemeClr val="dk1"/>
              </a:solidFill>
            </a:endParaRPr>
          </a:p>
          <a:p>
            <a:pPr marL="0" lvl="0" indent="0">
              <a:spcBef>
                <a:spcPts val="0"/>
              </a:spcBef>
              <a:spcAft>
                <a:spcPts val="0"/>
              </a:spcAft>
              <a:buNone/>
            </a:pPr>
            <a:r>
              <a:rPr lang="en" sz="1000">
                <a:solidFill>
                  <a:schemeClr val="dk1"/>
                </a:solidFill>
              </a:rPr>
              <a:t>Historical traffic volume and weather data</a:t>
            </a:r>
            <a:endParaRPr sz="1000">
              <a:solidFill>
                <a:schemeClr val="dk1"/>
              </a:solidFill>
            </a:endParaRPr>
          </a:p>
          <a:p>
            <a:pPr marL="0" lvl="0" indent="0">
              <a:spcBef>
                <a:spcPts val="0"/>
              </a:spcBef>
              <a:spcAft>
                <a:spcPts val="0"/>
              </a:spcAft>
              <a:buNone/>
            </a:pPr>
            <a:r>
              <a:rPr lang="en" sz="1000">
                <a:solidFill>
                  <a:schemeClr val="dk1"/>
                </a:solidFill>
              </a:rPr>
              <a:t>Results: Scenarios: weekdays, weekends, summer, winter; residential and commercial sites.</a:t>
            </a:r>
            <a:endParaRPr sz="1000">
              <a:solidFill>
                <a:schemeClr val="dk1"/>
              </a:solidFill>
            </a:endParaRPr>
          </a:p>
          <a:p>
            <a:pPr marL="0" lvl="0" indent="0">
              <a:spcBef>
                <a:spcPts val="0"/>
              </a:spcBef>
              <a:spcAft>
                <a:spcPts val="0"/>
              </a:spcAft>
              <a:buNone/>
            </a:pPr>
            <a:endParaRPr sz="1000">
              <a:solidFill>
                <a:schemeClr val="dk1"/>
              </a:solidFill>
            </a:endParaRPr>
          </a:p>
          <a:p>
            <a:pPr marL="0" lvl="0" indent="0">
              <a:spcBef>
                <a:spcPts val="0"/>
              </a:spcBef>
              <a:spcAft>
                <a:spcPts val="0"/>
              </a:spcAft>
              <a:buNone/>
            </a:pPr>
            <a:r>
              <a:rPr lang="en"/>
              <a:t>[10] </a:t>
            </a:r>
            <a:r>
              <a:rPr lang="en" sz="1000">
                <a:solidFill>
                  <a:schemeClr val="dk1"/>
                </a:solidFill>
              </a:rPr>
              <a:t> </a:t>
            </a:r>
            <a:endParaRPr sz="1000">
              <a:solidFill>
                <a:schemeClr val="dk1"/>
              </a:solidFill>
            </a:endParaRPr>
          </a:p>
          <a:p>
            <a:pPr marL="0" lvl="0" indent="0">
              <a:spcBef>
                <a:spcPts val="0"/>
              </a:spcBef>
              <a:spcAft>
                <a:spcPts val="0"/>
              </a:spcAft>
              <a:buNone/>
            </a:pPr>
            <a:r>
              <a:rPr lang="en" sz="1000">
                <a:solidFill>
                  <a:schemeClr val="dk1"/>
                </a:solidFill>
              </a:rPr>
              <a:t>One charging station from Qingdao</a:t>
            </a:r>
            <a:endParaRPr sz="1000">
              <a:solidFill>
                <a:schemeClr val="dk1"/>
              </a:solidFill>
            </a:endParaRPr>
          </a:p>
          <a:p>
            <a:pPr marL="0" lvl="0" indent="0">
              <a:spcBef>
                <a:spcPts val="0"/>
              </a:spcBef>
              <a:spcAft>
                <a:spcPts val="0"/>
              </a:spcAft>
              <a:buNone/>
            </a:pPr>
            <a:r>
              <a:rPr lang="en" sz="1000">
                <a:solidFill>
                  <a:schemeClr val="dk1"/>
                </a:solidFill>
              </a:rPr>
              <a:t>Data: Data period ranges from 4.1 to 6.30 2017</a:t>
            </a:r>
            <a:endParaRPr sz="1000">
              <a:solidFill>
                <a:schemeClr val="dk1"/>
              </a:solidFill>
            </a:endParaRPr>
          </a:p>
          <a:p>
            <a:pPr marL="0" lvl="0" indent="0">
              <a:spcBef>
                <a:spcPts val="0"/>
              </a:spcBef>
              <a:spcAft>
                <a:spcPts val="0"/>
              </a:spcAft>
              <a:buNone/>
            </a:pPr>
            <a:r>
              <a:rPr lang="en" sz="1000">
                <a:solidFill>
                  <a:schemeClr val="dk1"/>
                </a:solidFill>
              </a:rPr>
              <a:t>Results: Empirical analysis results show that the daily load forecasting error of an EV charging station is 9.79%, which basically meets the requirements of an EV charging station’s daily control.</a:t>
            </a:r>
            <a:endParaRPr sz="1000">
              <a:solidFill>
                <a:schemeClr val="dk1"/>
              </a:solidFill>
            </a:endParaRPr>
          </a:p>
        </p:txBody>
      </p:sp>
    </p:spTree>
    <p:extLst>
      <p:ext uri="{BB962C8B-B14F-4D97-AF65-F5344CB8AC3E}">
        <p14:creationId xmlns:p14="http://schemas.microsoft.com/office/powerpoint/2010/main" val="1726678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[7]</a:t>
            </a:r>
            <a:endParaRPr/>
          </a:p>
          <a:p>
            <a:pPr marL="0" lvl="0" indent="0">
              <a:spcBef>
                <a:spcPts val="0"/>
              </a:spcBef>
              <a:spcAft>
                <a:spcPts val="0"/>
              </a:spcAft>
              <a:buNone/>
            </a:pPr>
            <a:r>
              <a:rPr lang="en"/>
              <a:t>Miss: </a:t>
            </a:r>
            <a:r>
              <a:rPr lang="en" sz="1000">
                <a:solidFill>
                  <a:schemeClr val="dk1"/>
                </a:solidFill>
              </a:rPr>
              <a:t>After clustering, the predicted profile is taken by averaging the cluster. Could cause problem if big difference between actual peak and predicted peak</a:t>
            </a:r>
            <a:endParaRPr sz="1000">
              <a:solidFill>
                <a:schemeClr val="dk1"/>
              </a:solidFill>
            </a:endParaRPr>
          </a:p>
          <a:p>
            <a:pPr marL="0" lvl="0" indent="0">
              <a:spcBef>
                <a:spcPts val="0"/>
              </a:spcBef>
              <a:spcAft>
                <a:spcPts val="0"/>
              </a:spcAft>
              <a:buNone/>
            </a:pPr>
            <a:endParaRPr sz="1000">
              <a:solidFill>
                <a:schemeClr val="dk1"/>
              </a:solidFill>
            </a:endParaRPr>
          </a:p>
          <a:p>
            <a:pPr marL="0" lvl="0" indent="0">
              <a:spcBef>
                <a:spcPts val="0"/>
              </a:spcBef>
              <a:spcAft>
                <a:spcPts val="0"/>
              </a:spcAft>
              <a:buNone/>
            </a:pPr>
            <a:r>
              <a:rPr lang="en" sz="1000">
                <a:solidFill>
                  <a:schemeClr val="dk1"/>
                </a:solidFill>
              </a:rPr>
              <a:t>[8]</a:t>
            </a:r>
            <a:endParaRPr sz="1000">
              <a:solidFill>
                <a:schemeClr val="dk1"/>
              </a:solidFill>
            </a:endParaRPr>
          </a:p>
          <a:p>
            <a:pPr marL="0" lvl="0" indent="0">
              <a:spcBef>
                <a:spcPts val="0"/>
              </a:spcBef>
              <a:spcAft>
                <a:spcPts val="0"/>
              </a:spcAft>
              <a:buNone/>
            </a:pPr>
            <a:r>
              <a:rPr lang="en" sz="1000">
                <a:solidFill>
                  <a:schemeClr val="dk1"/>
                </a:solidFill>
              </a:rPr>
              <a:t>Results: A new method combining </a:t>
            </a:r>
            <a:r>
              <a:rPr lang="en" sz="1000" b="1">
                <a:solidFill>
                  <a:schemeClr val="dk1"/>
                </a:solidFill>
              </a:rPr>
              <a:t>robustness towards noise (PSF) and lower error (KNN)</a:t>
            </a:r>
            <a:r>
              <a:rPr lang="en" sz="1000">
                <a:solidFill>
                  <a:schemeClr val="dk1"/>
                </a:solidFill>
              </a:rPr>
              <a:t> is proposed (MPSF)</a:t>
            </a:r>
            <a:endParaRPr sz="1000">
              <a:solidFill>
                <a:schemeClr val="dk1"/>
              </a:solidFill>
            </a:endParaRPr>
          </a:p>
          <a:p>
            <a:pPr marL="0" lvl="0" indent="0">
              <a:spcBef>
                <a:spcPts val="0"/>
              </a:spcBef>
              <a:spcAft>
                <a:spcPts val="0"/>
              </a:spcAft>
              <a:buNone/>
            </a:pPr>
            <a:endParaRPr sz="1000">
              <a:solidFill>
                <a:schemeClr val="dk1"/>
              </a:solidFill>
            </a:endParaRPr>
          </a:p>
          <a:p>
            <a:pPr marL="0" lvl="0" indent="0">
              <a:spcBef>
                <a:spcPts val="0"/>
              </a:spcBef>
              <a:spcAft>
                <a:spcPts val="0"/>
              </a:spcAft>
              <a:buNone/>
            </a:pPr>
            <a:endParaRPr sz="1000">
              <a:solidFill>
                <a:schemeClr val="dk1"/>
              </a:solidFill>
            </a:endParaRPr>
          </a:p>
          <a:p>
            <a:pPr marL="0" lvl="0" indent="0">
              <a:spcBef>
                <a:spcPts val="0"/>
              </a:spcBef>
              <a:spcAft>
                <a:spcPts val="0"/>
              </a:spcAft>
              <a:buNone/>
            </a:pPr>
            <a:r>
              <a:rPr lang="en" sz="1000">
                <a:solidFill>
                  <a:schemeClr val="dk1"/>
                </a:solidFill>
              </a:rPr>
              <a:t>[9]</a:t>
            </a:r>
            <a:endParaRPr sz="1000">
              <a:solidFill>
                <a:schemeClr val="dk1"/>
              </a:solidFill>
            </a:endParaRPr>
          </a:p>
          <a:p>
            <a:pPr marL="0" lvl="0" indent="0">
              <a:spcBef>
                <a:spcPts val="0"/>
              </a:spcBef>
              <a:spcAft>
                <a:spcPts val="0"/>
              </a:spcAft>
              <a:buNone/>
            </a:pPr>
            <a:r>
              <a:rPr lang="en" sz="1000">
                <a:solidFill>
                  <a:schemeClr val="dk1"/>
                </a:solidFill>
              </a:rPr>
              <a:t>Results: </a:t>
            </a:r>
            <a:endParaRPr sz="1000">
              <a:solidFill>
                <a:schemeClr val="dk1"/>
              </a:solidFill>
            </a:endParaRPr>
          </a:p>
          <a:p>
            <a:pPr marL="0" lvl="0" indent="0">
              <a:spcBef>
                <a:spcPts val="0"/>
              </a:spcBef>
              <a:spcAft>
                <a:spcPts val="0"/>
              </a:spcAft>
              <a:buNone/>
            </a:pPr>
            <a:r>
              <a:rPr lang="en" sz="1000">
                <a:solidFill>
                  <a:schemeClr val="dk1"/>
                </a:solidFill>
              </a:rPr>
              <a:t>1.For NN-TWDP and MPSF algorithms, there is a </a:t>
            </a:r>
            <a:r>
              <a:rPr lang="en" sz="1000" b="1">
                <a:solidFill>
                  <a:schemeClr val="dk1"/>
                </a:solidFill>
              </a:rPr>
              <a:t>statistically significant difference</a:t>
            </a:r>
            <a:r>
              <a:rPr lang="en" sz="1000">
                <a:solidFill>
                  <a:schemeClr val="dk1"/>
                </a:solidFill>
              </a:rPr>
              <a:t> between prediction results when different dataset. </a:t>
            </a:r>
            <a:endParaRPr sz="1000">
              <a:solidFill>
                <a:schemeClr val="dk1"/>
              </a:solidFill>
            </a:endParaRPr>
          </a:p>
          <a:p>
            <a:pPr marL="0" lvl="0" indent="0">
              <a:spcBef>
                <a:spcPts val="0"/>
              </a:spcBef>
              <a:spcAft>
                <a:spcPts val="0"/>
              </a:spcAft>
              <a:buNone/>
            </a:pPr>
            <a:r>
              <a:rPr lang="en" sz="1000">
                <a:solidFill>
                  <a:schemeClr val="dk1"/>
                </a:solidFill>
              </a:rPr>
              <a:t>2. Customer profile based prediction is faster due to</a:t>
            </a:r>
            <a:r>
              <a:rPr lang="en" sz="1000" b="1">
                <a:solidFill>
                  <a:schemeClr val="dk1"/>
                </a:solidFill>
              </a:rPr>
              <a:t> less preprocessing (twice as faster) but it is privacy invading</a:t>
            </a:r>
            <a:r>
              <a:rPr lang="en" sz="1000">
                <a:solidFill>
                  <a:schemeClr val="dk1"/>
                </a:solidFill>
              </a:rPr>
              <a:t>.</a:t>
            </a:r>
            <a:endParaRPr sz="1000">
              <a:solidFill>
                <a:schemeClr val="dk1"/>
              </a:solidFill>
            </a:endParaRPr>
          </a:p>
          <a:p>
            <a:pPr marL="0" lvl="0" indent="0">
              <a:spcBef>
                <a:spcPts val="0"/>
              </a:spcBef>
              <a:spcAft>
                <a:spcPts val="0"/>
              </a:spcAft>
              <a:buNone/>
            </a:pPr>
            <a:endParaRPr sz="1000">
              <a:solidFill>
                <a:schemeClr val="dk1"/>
              </a:solidFill>
            </a:endParaRPr>
          </a:p>
          <a:p>
            <a:pPr marL="0" lvl="0" indent="0">
              <a:spcBef>
                <a:spcPts val="0"/>
              </a:spcBef>
              <a:spcAft>
                <a:spcPts val="0"/>
              </a:spcAft>
              <a:buNone/>
            </a:pPr>
            <a:r>
              <a:rPr lang="en" sz="1000">
                <a:solidFill>
                  <a:schemeClr val="dk1"/>
                </a:solidFill>
              </a:rPr>
              <a:t>Missing?</a:t>
            </a:r>
            <a:endParaRPr sz="1000">
              <a:solidFill>
                <a:schemeClr val="dk1"/>
              </a:solidFill>
            </a:endParaRPr>
          </a:p>
          <a:p>
            <a:pPr marL="0" lvl="0" indent="0">
              <a:spcBef>
                <a:spcPts val="0"/>
              </a:spcBef>
              <a:spcAft>
                <a:spcPts val="0"/>
              </a:spcAft>
              <a:buNone/>
            </a:pPr>
            <a:r>
              <a:rPr lang="en" sz="1000">
                <a:solidFill>
                  <a:schemeClr val="dk1"/>
                </a:solidFill>
              </a:rPr>
              <a:t>1. no residential, commercial, hospital, etc. </a:t>
            </a:r>
            <a:endParaRPr sz="1000">
              <a:solidFill>
                <a:schemeClr val="dk1"/>
              </a:solidFill>
            </a:endParaRPr>
          </a:p>
        </p:txBody>
      </p:sp>
    </p:spTree>
    <p:extLst>
      <p:ext uri="{BB962C8B-B14F-4D97-AF65-F5344CB8AC3E}">
        <p14:creationId xmlns:p14="http://schemas.microsoft.com/office/powerpoint/2010/main" val="1339985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76771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0" name="Shape 4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rtl="0">
              <a:lnSpc>
                <a:spcPct val="115000"/>
              </a:lnSpc>
              <a:spcBef>
                <a:spcPts val="0"/>
              </a:spcBef>
              <a:spcAft>
                <a:spcPts val="0"/>
              </a:spcAft>
              <a:buClr>
                <a:schemeClr val="dk1"/>
              </a:buClr>
              <a:buSzPts val="1600"/>
              <a:buChar char="●"/>
            </a:pPr>
            <a:r>
              <a:rPr lang="en" sz="1600">
                <a:solidFill>
                  <a:schemeClr val="dk1"/>
                </a:solidFill>
              </a:rPr>
              <a:t>This paper presents a forecasting model to estimate electric vehicle charging demand </a:t>
            </a:r>
            <a:r>
              <a:rPr lang="en" sz="1600" b="1">
                <a:solidFill>
                  <a:schemeClr val="dk1"/>
                </a:solidFill>
              </a:rPr>
              <a:t>with historical traffic data and weather data of South Korea. </a:t>
            </a:r>
            <a:endParaRPr sz="1600" b="1">
              <a:solidFill>
                <a:schemeClr val="dk1"/>
              </a:solidFill>
            </a:endParaRPr>
          </a:p>
          <a:p>
            <a:pPr marL="457200" lvl="0" indent="-330200" rtl="0">
              <a:lnSpc>
                <a:spcPct val="115000"/>
              </a:lnSpc>
              <a:spcBef>
                <a:spcPts val="0"/>
              </a:spcBef>
              <a:spcAft>
                <a:spcPts val="0"/>
              </a:spcAft>
              <a:buClr>
                <a:schemeClr val="dk1"/>
              </a:buClr>
              <a:buSzPts val="1600"/>
              <a:buChar char="●"/>
            </a:pPr>
            <a:r>
              <a:rPr lang="en" sz="1600" b="1">
                <a:solidFill>
                  <a:schemeClr val="dk1"/>
                </a:solidFill>
              </a:rPr>
              <a:t>Scenarios: weekdays and weekends , summer  and  winter, at residential and commercial</a:t>
            </a:r>
            <a:r>
              <a:rPr lang="en" sz="1600">
                <a:solidFill>
                  <a:schemeClr val="dk1"/>
                </a:solidFill>
              </a:rPr>
              <a:t>  were  presented  to  show  the  different  charging  load  profiles  of  EVs  in  the  residential  and commercial sites.  </a:t>
            </a:r>
            <a:endParaRPr sz="1600">
              <a:solidFill>
                <a:schemeClr val="dk1"/>
              </a:solidFill>
            </a:endParaRPr>
          </a:p>
          <a:p>
            <a:pPr marL="457200" lvl="0" indent="-330200" rtl="0">
              <a:lnSpc>
                <a:spcPct val="115000"/>
              </a:lnSpc>
              <a:spcBef>
                <a:spcPts val="0"/>
              </a:spcBef>
              <a:spcAft>
                <a:spcPts val="0"/>
              </a:spcAft>
              <a:buClr>
                <a:schemeClr val="dk1"/>
              </a:buClr>
              <a:buSzPts val="1600"/>
              <a:buChar char="●"/>
            </a:pPr>
            <a:endParaRPr sz="1600">
              <a:solidFill>
                <a:schemeClr val="dk1"/>
              </a:solidFill>
            </a:endParaRPr>
          </a:p>
        </p:txBody>
      </p:sp>
    </p:spTree>
    <p:extLst>
      <p:ext uri="{BB962C8B-B14F-4D97-AF65-F5344CB8AC3E}">
        <p14:creationId xmlns:p14="http://schemas.microsoft.com/office/powerpoint/2010/main" val="835886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56088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3" name="Shape 4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28408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13152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6" name="Shape 4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5572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Worldwide total EV sales reaches 3 million milestone in Nov. 2017, a share of 0.86% of new sale market. Chinese market consumes almost a half of the EV sales worldwide. And then it’s the Europe and North America. </a:t>
            </a:r>
            <a:endParaRPr/>
          </a:p>
          <a:p>
            <a:pPr marL="0" lvl="0" indent="0">
              <a:spcBef>
                <a:spcPts val="0"/>
              </a:spcBef>
              <a:spcAft>
                <a:spcPts val="0"/>
              </a:spcAft>
              <a:buNone/>
            </a:pPr>
            <a:endParaRPr/>
          </a:p>
          <a:p>
            <a:pPr marL="0" lvl="0" indent="0">
              <a:spcBef>
                <a:spcPts val="0"/>
              </a:spcBef>
              <a:spcAft>
                <a:spcPts val="0"/>
              </a:spcAft>
              <a:buNone/>
            </a:pPr>
            <a:r>
              <a:rPr lang="en" sz="1200">
                <a:solidFill>
                  <a:schemeClr val="dk1"/>
                </a:solidFill>
                <a:highlight>
                  <a:srgbClr val="F0F1F2"/>
                </a:highlight>
                <a:latin typeface="Calibri"/>
                <a:ea typeface="Calibri"/>
                <a:cs typeface="Calibri"/>
                <a:sym typeface="Calibri"/>
              </a:rPr>
              <a:t>last week's executive order indicated that state government thinks California could realistically grow its EV fleet from 350,000 currently to 5 million in just 12 year</a:t>
            </a:r>
            <a:endParaRPr sz="1200"/>
          </a:p>
        </p:txBody>
      </p:sp>
    </p:spTree>
    <p:extLst>
      <p:ext uri="{BB962C8B-B14F-4D97-AF65-F5344CB8AC3E}">
        <p14:creationId xmlns:p14="http://schemas.microsoft.com/office/powerpoint/2010/main" val="1789387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2" name="Shape 4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47052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8" name="Shape 4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rtl="0">
              <a:spcBef>
                <a:spcPts val="0"/>
              </a:spcBef>
              <a:spcAft>
                <a:spcPts val="0"/>
              </a:spcAft>
              <a:buSzPts val="1100"/>
              <a:buAutoNum type="arabicPeriod"/>
            </a:pPr>
            <a:r>
              <a:rPr lang="en"/>
              <a:t>15</a:t>
            </a:r>
            <a:endParaRPr/>
          </a:p>
          <a:p>
            <a:pPr marL="457200" lvl="0" indent="-298450" rtl="0">
              <a:spcBef>
                <a:spcPts val="0"/>
              </a:spcBef>
              <a:spcAft>
                <a:spcPts val="0"/>
              </a:spcAft>
              <a:buSzPts val="1100"/>
              <a:buAutoNum type="arabicPeriod"/>
            </a:pPr>
            <a:r>
              <a:rPr lang="en"/>
              <a:t>20</a:t>
            </a:r>
            <a:endParaRPr/>
          </a:p>
          <a:p>
            <a:pPr marL="457200" lvl="0" indent="-298450" rtl="0">
              <a:spcBef>
                <a:spcPts val="0"/>
              </a:spcBef>
              <a:spcAft>
                <a:spcPts val="0"/>
              </a:spcAft>
              <a:buSzPts val="1100"/>
              <a:buAutoNum type="arabicPeriod"/>
            </a:pPr>
            <a:r>
              <a:rPr lang="en"/>
              <a:t>28</a:t>
            </a:r>
            <a:endParaRPr/>
          </a:p>
          <a:p>
            <a:pPr marL="0" lvl="0" indent="0" rtl="0">
              <a:spcBef>
                <a:spcPts val="0"/>
              </a:spcBef>
              <a:spcAft>
                <a:spcPts val="0"/>
              </a:spcAft>
              <a:buNone/>
            </a:pPr>
            <a:r>
              <a:rPr lang="en"/>
              <a:t>Weighted k-NN uses Dudani;s weights</a:t>
            </a:r>
            <a:endParaRPr/>
          </a:p>
          <a:p>
            <a:pPr marL="0" lvl="0" indent="0">
              <a:spcBef>
                <a:spcPts val="0"/>
              </a:spcBef>
              <a:spcAft>
                <a:spcPts val="0"/>
              </a:spcAft>
              <a:buNone/>
            </a:pPr>
            <a:r>
              <a:rPr lang="en"/>
              <a:t>TWDP: time weighted dot product</a:t>
            </a:r>
            <a:endParaRPr/>
          </a:p>
        </p:txBody>
      </p:sp>
    </p:spTree>
    <p:extLst>
      <p:ext uri="{BB962C8B-B14F-4D97-AF65-F5344CB8AC3E}">
        <p14:creationId xmlns:p14="http://schemas.microsoft.com/office/powerpoint/2010/main" val="17292566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4" name="Shape 4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20691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Shape 4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1" name="Shape 4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1. PSF categorizes data into two clusters, zero-day and non-zero day</a:t>
            </a:r>
            <a:endParaRPr/>
          </a:p>
        </p:txBody>
      </p:sp>
    </p:spTree>
    <p:extLst>
      <p:ext uri="{BB962C8B-B14F-4D97-AF65-F5344CB8AC3E}">
        <p14:creationId xmlns:p14="http://schemas.microsoft.com/office/powerpoint/2010/main" val="1646460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27588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94087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rtl="0">
              <a:lnSpc>
                <a:spcPct val="115000"/>
              </a:lnSpc>
              <a:spcBef>
                <a:spcPts val="0"/>
              </a:spcBef>
              <a:spcAft>
                <a:spcPts val="0"/>
              </a:spcAft>
              <a:buClr>
                <a:schemeClr val="dk1"/>
              </a:buClr>
              <a:buSzPts val="1800"/>
              <a:buChar char="●"/>
            </a:pPr>
            <a:r>
              <a:rPr lang="en" sz="1800">
                <a:solidFill>
                  <a:schemeClr val="dk1"/>
                </a:solidFill>
              </a:rPr>
              <a:t>Perform various charging station load forecasting under different scenarios for different types of charging station, i.e. exploring more variables impact on charging station load demand. </a:t>
            </a:r>
            <a:endParaRPr/>
          </a:p>
        </p:txBody>
      </p:sp>
    </p:spTree>
    <p:extLst>
      <p:ext uri="{BB962C8B-B14F-4D97-AF65-F5344CB8AC3E}">
        <p14:creationId xmlns:p14="http://schemas.microsoft.com/office/powerpoint/2010/main" val="2028394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73604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a:solidFill>
                  <a:srgbClr val="212326"/>
                </a:solidFill>
                <a:highlight>
                  <a:srgbClr val="FFFFFF"/>
                </a:highlight>
                <a:latin typeface="Calibri"/>
                <a:ea typeface="Calibri"/>
                <a:cs typeface="Calibri"/>
                <a:sym typeface="Calibri"/>
              </a:rPr>
              <a:t>Most residential transformers are designed to serve between 10 and 50kVA of load, while a single plug-in vehicle (PEV) with a 240V Level 2 charging system consumes about 7kVa. If multiple electric car owners use the same distribution transformer (such situation is referred to as clustering), </a:t>
            </a:r>
            <a:r>
              <a:rPr lang="en" sz="1200" b="1">
                <a:solidFill>
                  <a:srgbClr val="212326"/>
                </a:solidFill>
                <a:highlight>
                  <a:srgbClr val="FFFFFF"/>
                </a:highlight>
                <a:latin typeface="Calibri"/>
                <a:ea typeface="Calibri"/>
                <a:cs typeface="Calibri"/>
                <a:sym typeface="Calibri"/>
              </a:rPr>
              <a:t>they may cause damage or outages from overloading the equipment or by shortening their normal cool-down period. This significantly impact the quality of service of a utility company.</a:t>
            </a:r>
            <a:endParaRPr sz="1200" b="1">
              <a:solidFill>
                <a:srgbClr val="212326"/>
              </a:solidFill>
              <a:highlight>
                <a:srgbClr val="FFFFFF"/>
              </a:highlight>
              <a:latin typeface="Calibri"/>
              <a:ea typeface="Calibri"/>
              <a:cs typeface="Calibri"/>
              <a:sym typeface="Calibri"/>
            </a:endParaRPr>
          </a:p>
          <a:p>
            <a:pPr marL="0" lvl="0" indent="0" rtl="0">
              <a:lnSpc>
                <a:spcPct val="115000"/>
              </a:lnSpc>
              <a:spcBef>
                <a:spcPts val="1600"/>
              </a:spcBef>
              <a:spcAft>
                <a:spcPts val="0"/>
              </a:spcAft>
              <a:buNone/>
            </a:pPr>
            <a:endParaRPr sz="1200">
              <a:solidFill>
                <a:srgbClr val="212326"/>
              </a:solidFill>
              <a:highlight>
                <a:srgbClr val="FFFFFF"/>
              </a:highlight>
              <a:latin typeface="Calibri"/>
              <a:ea typeface="Calibri"/>
              <a:cs typeface="Calibri"/>
              <a:sym typeface="Calibri"/>
            </a:endParaRPr>
          </a:p>
          <a:p>
            <a:pPr marL="0" lvl="0" indent="0" rtl="0">
              <a:lnSpc>
                <a:spcPct val="115000"/>
              </a:lnSpc>
              <a:spcBef>
                <a:spcPts val="1600"/>
              </a:spcBef>
              <a:spcAft>
                <a:spcPts val="0"/>
              </a:spcAft>
              <a:buNone/>
            </a:pPr>
            <a:r>
              <a:rPr lang="en" sz="1200">
                <a:solidFill>
                  <a:srgbClr val="212326"/>
                </a:solidFill>
                <a:highlight>
                  <a:srgbClr val="FFFFFF"/>
                </a:highlight>
                <a:latin typeface="Calibri"/>
                <a:ea typeface="Calibri"/>
                <a:cs typeface="Calibri"/>
                <a:sym typeface="Calibri"/>
              </a:rPr>
              <a:t>The Sacramento Municipal Utility District, for example, has recognized that about 17% of the company’s transformers may need to be replaced as a result of EV-related overloads, at an average estimated cost of $7,400 per transformer.</a:t>
            </a:r>
            <a:endParaRPr sz="1200">
              <a:solidFill>
                <a:srgbClr val="212326"/>
              </a:solidFill>
              <a:highlight>
                <a:srgbClr val="FFFFFF"/>
              </a:highlight>
              <a:latin typeface="Calibri"/>
              <a:ea typeface="Calibri"/>
              <a:cs typeface="Calibri"/>
              <a:sym typeface="Calibri"/>
            </a:endParaRPr>
          </a:p>
          <a:p>
            <a:pPr marL="0" lvl="0" indent="0" rtl="0">
              <a:lnSpc>
                <a:spcPct val="115000"/>
              </a:lnSpc>
              <a:spcBef>
                <a:spcPts val="1600"/>
              </a:spcBef>
              <a:spcAft>
                <a:spcPts val="1600"/>
              </a:spcAft>
              <a:buClr>
                <a:schemeClr val="dk1"/>
              </a:buClr>
              <a:buSzPts val="1100"/>
              <a:buFont typeface="Arial"/>
              <a:buNone/>
            </a:pPr>
            <a:r>
              <a:rPr lang="en" sz="1150">
                <a:solidFill>
                  <a:schemeClr val="dk1"/>
                </a:solidFill>
                <a:highlight>
                  <a:srgbClr val="F0F1F2"/>
                </a:highlight>
                <a:latin typeface="Calibri"/>
                <a:ea typeface="Calibri"/>
                <a:cs typeface="Calibri"/>
                <a:sym typeface="Calibri"/>
              </a:rPr>
              <a:t>Previous six years saw a 1,300-percent increase in the number of zero-emissions vehicles in the state.</a:t>
            </a:r>
            <a:endParaRPr sz="1200">
              <a:solidFill>
                <a:srgbClr val="212326"/>
              </a:solidFill>
              <a:highlight>
                <a:srgbClr val="FFFFFF"/>
              </a:highlight>
              <a:latin typeface="Calibri"/>
              <a:ea typeface="Calibri"/>
              <a:cs typeface="Calibri"/>
              <a:sym typeface="Calibri"/>
            </a:endParaRPr>
          </a:p>
        </p:txBody>
      </p:sp>
    </p:spTree>
    <p:extLst>
      <p:ext uri="{BB962C8B-B14F-4D97-AF65-F5344CB8AC3E}">
        <p14:creationId xmlns:p14="http://schemas.microsoft.com/office/powerpoint/2010/main" val="873089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Profile: very short, hourly and daily or mid term, weekly and monthly or even long term annually</a:t>
            </a:r>
            <a:endParaRPr/>
          </a:p>
        </p:txBody>
      </p:sp>
    </p:spTree>
    <p:extLst>
      <p:ext uri="{BB962C8B-B14F-4D97-AF65-F5344CB8AC3E}">
        <p14:creationId xmlns:p14="http://schemas.microsoft.com/office/powerpoint/2010/main" val="261701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6988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62305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65461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89242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spcBef>
                <a:spcPts val="0"/>
              </a:spcBef>
              <a:buNone/>
              <a:defRPr sz="1000">
                <a:solidFill>
                  <a:schemeClr val="dk2"/>
                </a:solidFill>
              </a:defRPr>
            </a:lvl1pPr>
            <a:lvl2pPr lvl="1" algn="r">
              <a:spcBef>
                <a:spcPts val="0"/>
              </a:spcBef>
              <a:buNone/>
              <a:defRPr sz="1000">
                <a:solidFill>
                  <a:schemeClr val="dk2"/>
                </a:solidFill>
              </a:defRPr>
            </a:lvl2pPr>
            <a:lvl3pPr lvl="2" algn="r">
              <a:spcBef>
                <a:spcPts val="0"/>
              </a:spcBef>
              <a:buNone/>
              <a:defRPr sz="1000">
                <a:solidFill>
                  <a:schemeClr val="dk2"/>
                </a:solidFill>
              </a:defRPr>
            </a:lvl3pPr>
            <a:lvl4pPr lvl="3" algn="r">
              <a:spcBef>
                <a:spcPts val="0"/>
              </a:spcBef>
              <a:buNone/>
              <a:defRPr sz="1000">
                <a:solidFill>
                  <a:schemeClr val="dk2"/>
                </a:solidFill>
              </a:defRPr>
            </a:lvl4pPr>
            <a:lvl5pPr lvl="4" algn="r">
              <a:spcBef>
                <a:spcPts val="0"/>
              </a:spcBef>
              <a:buNone/>
              <a:defRPr sz="1000">
                <a:solidFill>
                  <a:schemeClr val="dk2"/>
                </a:solidFill>
              </a:defRPr>
            </a:lvl5pPr>
            <a:lvl6pPr lvl="5" algn="r">
              <a:spcBef>
                <a:spcPts val="0"/>
              </a:spcBef>
              <a:buNone/>
              <a:defRPr sz="1000">
                <a:solidFill>
                  <a:schemeClr val="dk2"/>
                </a:solidFill>
              </a:defRPr>
            </a:lvl6pPr>
            <a:lvl7pPr lvl="6" algn="r">
              <a:spcBef>
                <a:spcPts val="0"/>
              </a:spcBef>
              <a:buNone/>
              <a:defRPr sz="1000">
                <a:solidFill>
                  <a:schemeClr val="dk2"/>
                </a:solidFill>
              </a:defRPr>
            </a:lvl7pPr>
            <a:lvl8pPr lvl="7" algn="r">
              <a:spcBef>
                <a:spcPts val="0"/>
              </a:spcBef>
              <a:buNone/>
              <a:defRPr sz="1000">
                <a:solidFill>
                  <a:schemeClr val="dk2"/>
                </a:solidFill>
              </a:defRPr>
            </a:lvl8pPr>
            <a:lvl9pPr lvl="8" algn="r">
              <a:spcBef>
                <a:spcPts val="0"/>
              </a:spcBef>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jpg"/><Relationship Id="rId8" Type="http://schemas.openxmlformats.org/officeDocument/2006/relationships/image" Target="../media/image13.jpg"/><Relationship Id="rId9"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www.otexts.org/profile-main/233" TargetMode="External"/><Relationship Id="rId4" Type="http://schemas.openxmlformats.org/officeDocument/2006/relationships/hyperlink" Target="https://www.otexts.org/elf" TargetMode="External"/><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doi.org/10.1016/j.ijforecast.2015.11.011" TargetMode="External"/><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s://doi.org/10.1016/j.ijforecast.2015.11.011" TargetMode="External"/><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comments" Target="../comments/commen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1016/j.ijforecast.2015.11.011" TargetMode="External"/><Relationship Id="rId4" Type="http://schemas.openxmlformats.org/officeDocument/2006/relationships/hyperlink" Target="http://dx.doi.org/10.1016/j.apenergy.2015.05.057" TargetMode="External"/><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6000" dirty="0"/>
              <a:t>EV Charging Demand</a:t>
            </a:r>
            <a:endParaRPr sz="6000" dirty="0"/>
          </a:p>
          <a:p>
            <a:pPr marL="0" lvl="0" indent="0">
              <a:spcBef>
                <a:spcPts val="0"/>
              </a:spcBef>
              <a:spcAft>
                <a:spcPts val="0"/>
              </a:spcAft>
              <a:buNone/>
            </a:pPr>
            <a:r>
              <a:rPr lang="en" sz="3600" dirty="0"/>
              <a:t>-- Data Collection and Forecast</a:t>
            </a:r>
            <a:endParaRPr sz="3600" dirty="0"/>
          </a:p>
        </p:txBody>
      </p:sp>
      <p:sp>
        <p:nvSpPr>
          <p:cNvPr id="55" name="Shape 5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lnSpc>
                <a:spcPct val="90000"/>
              </a:lnSpc>
              <a:spcBef>
                <a:spcPts val="1000"/>
              </a:spcBef>
              <a:spcAft>
                <a:spcPts val="0"/>
              </a:spcAft>
              <a:buNone/>
            </a:pPr>
            <a:r>
              <a:rPr lang="en" sz="2400" dirty="0">
                <a:solidFill>
                  <a:schemeClr val="dk1"/>
                </a:solidFill>
                <a:latin typeface="Calibri"/>
                <a:ea typeface="Calibri"/>
                <a:cs typeface="Calibri"/>
                <a:sym typeface="Calibri"/>
              </a:rPr>
              <a:t>Teng </a:t>
            </a:r>
            <a:r>
              <a:rPr lang="en" sz="2400" dirty="0" smtClean="0">
                <a:solidFill>
                  <a:schemeClr val="dk1"/>
                </a:solidFill>
                <a:latin typeface="Calibri"/>
                <a:ea typeface="Calibri"/>
                <a:cs typeface="Calibri"/>
                <a:sym typeface="Calibri"/>
              </a:rPr>
              <a:t>Zeng</a:t>
            </a:r>
            <a:r>
              <a:rPr lang="en-US" sz="2400" dirty="0" smtClean="0">
                <a:solidFill>
                  <a:schemeClr val="dk1"/>
                </a:solidFill>
                <a:latin typeface="Calibri"/>
                <a:ea typeface="Calibri"/>
                <a:cs typeface="Calibri"/>
                <a:sym typeface="Calibri"/>
              </a:rPr>
              <a:t> - </a:t>
            </a:r>
            <a:r>
              <a:rPr lang="en" sz="2400" dirty="0" smtClean="0">
                <a:solidFill>
                  <a:schemeClr val="dk1"/>
                </a:solidFill>
                <a:latin typeface="Calibri"/>
                <a:ea typeface="Calibri"/>
                <a:cs typeface="Calibri"/>
                <a:sym typeface="Calibri"/>
              </a:rPr>
              <a:t>02.13.2018</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p:nvPr/>
        </p:nvSpPr>
        <p:spPr>
          <a:xfrm>
            <a:off x="311700" y="1221350"/>
            <a:ext cx="7055100" cy="894300"/>
          </a:xfrm>
          <a:prstGeom prst="rect">
            <a:avLst/>
          </a:prstGeom>
          <a:noFill/>
          <a:ln>
            <a:noFill/>
          </a:ln>
        </p:spPr>
        <p:txBody>
          <a:bodyPr spcFirstLastPara="1" wrap="square" lIns="91425" tIns="91425" rIns="91425" bIns="91425" anchor="t" anchorCtr="0">
            <a:noAutofit/>
          </a:bodyPr>
          <a:lstStyle/>
          <a:p>
            <a:pPr marL="457200" lvl="0" indent="-368300" rtl="0">
              <a:lnSpc>
                <a:spcPct val="90000"/>
              </a:lnSpc>
              <a:spcBef>
                <a:spcPts val="1000"/>
              </a:spcBef>
              <a:spcAft>
                <a:spcPts val="0"/>
              </a:spcAft>
              <a:buClr>
                <a:schemeClr val="dk1"/>
              </a:buClr>
              <a:buSzPts val="2200"/>
              <a:buChar char="●"/>
            </a:pPr>
            <a:r>
              <a:rPr lang="en" sz="2200">
                <a:solidFill>
                  <a:schemeClr val="dk1"/>
                </a:solidFill>
              </a:rPr>
              <a:t>Motivation: </a:t>
            </a:r>
            <a:endParaRPr sz="2200">
              <a:solidFill>
                <a:schemeClr val="dk1"/>
              </a:solidFill>
            </a:endParaRPr>
          </a:p>
          <a:p>
            <a:pPr marL="914400" lvl="1" indent="-342900" rtl="0">
              <a:lnSpc>
                <a:spcPct val="90000"/>
              </a:lnSpc>
              <a:spcBef>
                <a:spcPts val="0"/>
              </a:spcBef>
              <a:spcAft>
                <a:spcPts val="0"/>
              </a:spcAft>
              <a:buClr>
                <a:schemeClr val="dk1"/>
              </a:buClr>
              <a:buSzPts val="1800"/>
              <a:buChar char="○"/>
            </a:pPr>
            <a:r>
              <a:rPr lang="en" sz="1800">
                <a:solidFill>
                  <a:schemeClr val="dk1"/>
                </a:solidFill>
              </a:rPr>
              <a:t>Detailed information available on phone app</a:t>
            </a:r>
            <a:endParaRPr/>
          </a:p>
        </p:txBody>
      </p:sp>
      <p:sp>
        <p:nvSpPr>
          <p:cNvPr id="150" name="Shape 150"/>
          <p:cNvSpPr txBox="1">
            <a:spLocks noGrp="1"/>
          </p:cNvSpPr>
          <p:nvPr>
            <p:ph type="body" idx="1"/>
          </p:nvPr>
        </p:nvSpPr>
        <p:spPr>
          <a:xfrm>
            <a:off x="311700" y="1382925"/>
            <a:ext cx="8520600" cy="2665800"/>
          </a:xfrm>
          <a:prstGeom prst="rect">
            <a:avLst/>
          </a:prstGeom>
        </p:spPr>
        <p:txBody>
          <a:bodyPr spcFirstLastPara="1" wrap="square" lIns="91425" tIns="91425" rIns="91425" bIns="91425" anchor="t" anchorCtr="0">
            <a:noAutofit/>
          </a:bodyPr>
          <a:lstStyle/>
          <a:p>
            <a:pPr marL="0" marR="0" lvl="0" indent="0" algn="l" rtl="0">
              <a:lnSpc>
                <a:spcPct val="90000"/>
              </a:lnSpc>
              <a:spcBef>
                <a:spcPts val="1000"/>
              </a:spcBef>
              <a:spcAft>
                <a:spcPts val="0"/>
              </a:spcAft>
              <a:buNone/>
            </a:pPr>
            <a:endParaRPr sz="1800">
              <a:solidFill>
                <a:schemeClr val="dk1"/>
              </a:solidFill>
            </a:endParaRPr>
          </a:p>
          <a:p>
            <a:pPr marL="457200" lvl="0" indent="-368300" rtl="0">
              <a:lnSpc>
                <a:spcPct val="90000"/>
              </a:lnSpc>
              <a:spcBef>
                <a:spcPts val="1000"/>
              </a:spcBef>
              <a:spcAft>
                <a:spcPts val="0"/>
              </a:spcAft>
              <a:buClr>
                <a:schemeClr val="dk1"/>
              </a:buClr>
              <a:buSzPts val="2200"/>
              <a:buChar char="●"/>
            </a:pPr>
            <a:r>
              <a:rPr lang="en" sz="2200">
                <a:solidFill>
                  <a:schemeClr val="dk1"/>
                </a:solidFill>
              </a:rPr>
              <a:t>Innovation: </a:t>
            </a:r>
            <a:endParaRPr sz="2200">
              <a:solidFill>
                <a:schemeClr val="dk1"/>
              </a:solidFill>
            </a:endParaRPr>
          </a:p>
          <a:p>
            <a:pPr marL="914400" lvl="1" indent="-342900" rtl="0">
              <a:lnSpc>
                <a:spcPct val="90000"/>
              </a:lnSpc>
              <a:spcBef>
                <a:spcPts val="0"/>
              </a:spcBef>
              <a:spcAft>
                <a:spcPts val="0"/>
              </a:spcAft>
              <a:buClr>
                <a:schemeClr val="dk1"/>
              </a:buClr>
              <a:buSzPts val="1800"/>
              <a:buChar char="○"/>
            </a:pPr>
            <a:r>
              <a:rPr lang="en" sz="1800">
                <a:solidFill>
                  <a:schemeClr val="dk1"/>
                </a:solidFill>
              </a:rPr>
              <a:t>Intercept the cell phone connections – unencrypted</a:t>
            </a:r>
            <a:endParaRPr sz="1800">
              <a:solidFill>
                <a:schemeClr val="dk1"/>
              </a:solidFill>
            </a:endParaRPr>
          </a:p>
          <a:p>
            <a:pPr marL="457200" lvl="0" indent="-368300" rtl="0">
              <a:lnSpc>
                <a:spcPct val="90000"/>
              </a:lnSpc>
              <a:spcBef>
                <a:spcPts val="0"/>
              </a:spcBef>
              <a:spcAft>
                <a:spcPts val="0"/>
              </a:spcAft>
              <a:buClr>
                <a:schemeClr val="dk1"/>
              </a:buClr>
              <a:buSzPts val="2200"/>
              <a:buChar char="●"/>
            </a:pPr>
            <a:r>
              <a:rPr lang="en" sz="2200">
                <a:solidFill>
                  <a:schemeClr val="dk1"/>
                </a:solidFill>
              </a:rPr>
              <a:t>Camouflaged the computer as a “hungry” cell phone</a:t>
            </a:r>
            <a:endParaRPr sz="2200">
              <a:solidFill>
                <a:schemeClr val="dk1"/>
              </a:solidFill>
            </a:endParaRPr>
          </a:p>
          <a:p>
            <a:pPr marL="914400" lvl="1" indent="-368300" rtl="0">
              <a:lnSpc>
                <a:spcPct val="90000"/>
              </a:lnSpc>
              <a:spcBef>
                <a:spcPts val="0"/>
              </a:spcBef>
              <a:spcAft>
                <a:spcPts val="0"/>
              </a:spcAft>
              <a:buClr>
                <a:schemeClr val="dk1"/>
              </a:buClr>
              <a:buSzPts val="2200"/>
              <a:buChar char="○"/>
            </a:pPr>
            <a:r>
              <a:rPr lang="en" sz="1800">
                <a:solidFill>
                  <a:schemeClr val="dk1"/>
                </a:solidFill>
              </a:rPr>
              <a:t>Host (cell phone – server API)</a:t>
            </a:r>
            <a:endParaRPr sz="1800">
              <a:solidFill>
                <a:schemeClr val="dk1"/>
              </a:solidFill>
            </a:endParaRPr>
          </a:p>
          <a:p>
            <a:pPr marL="914400" lvl="1" indent="-342900" rtl="0">
              <a:lnSpc>
                <a:spcPct val="90000"/>
              </a:lnSpc>
              <a:spcBef>
                <a:spcPts val="0"/>
              </a:spcBef>
              <a:spcAft>
                <a:spcPts val="0"/>
              </a:spcAft>
              <a:buClr>
                <a:schemeClr val="dk1"/>
              </a:buClr>
              <a:buSzPts val="1800"/>
              <a:buChar char="○"/>
            </a:pPr>
            <a:r>
              <a:rPr lang="en" sz="1800">
                <a:solidFill>
                  <a:schemeClr val="dk1"/>
                </a:solidFill>
              </a:rPr>
              <a:t>Headers (device version, app version)</a:t>
            </a:r>
            <a:endParaRPr sz="1800">
              <a:solidFill>
                <a:schemeClr val="dk1"/>
              </a:solidFill>
            </a:endParaRPr>
          </a:p>
          <a:p>
            <a:pPr marL="914400" lvl="1" indent="-342900" rtl="0">
              <a:lnSpc>
                <a:spcPct val="90000"/>
              </a:lnSpc>
              <a:spcBef>
                <a:spcPts val="0"/>
              </a:spcBef>
              <a:spcAft>
                <a:spcPts val="0"/>
              </a:spcAft>
              <a:buClr>
                <a:schemeClr val="dk1"/>
              </a:buClr>
              <a:buSzPts val="1800"/>
              <a:buChar char="○"/>
            </a:pPr>
            <a:r>
              <a:rPr lang="en" sz="1800">
                <a:solidFill>
                  <a:schemeClr val="dk1"/>
                </a:solidFill>
              </a:rPr>
              <a:t>Specific parameters (pile ID codes)</a:t>
            </a:r>
            <a:endParaRPr sz="2200"/>
          </a:p>
        </p:txBody>
      </p:sp>
      <p:sp>
        <p:nvSpPr>
          <p:cNvPr id="151" name="Shape 151"/>
          <p:cNvSpPr txBox="1">
            <a:spLocks noGrp="1"/>
          </p:cNvSpPr>
          <p:nvPr>
            <p:ph type="title"/>
          </p:nvPr>
        </p:nvSpPr>
        <p:spPr>
          <a:xfrm>
            <a:off x="311700" y="445025"/>
            <a:ext cx="8520600" cy="698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800" dirty="0"/>
              <a:t>My Data </a:t>
            </a:r>
            <a:r>
              <a:rPr lang="en" sz="3800" dirty="0" smtClean="0"/>
              <a:t>Scraping</a:t>
            </a:r>
            <a:r>
              <a:rPr lang="en-US" sz="3800" dirty="0" smtClean="0"/>
              <a:t> </a:t>
            </a:r>
            <a:r>
              <a:rPr lang="mr-IN" sz="3800" dirty="0" smtClean="0"/>
              <a:t>–</a:t>
            </a:r>
            <a:r>
              <a:rPr lang="en-US" sz="3800" dirty="0" smtClean="0"/>
              <a:t> Phone APP</a:t>
            </a:r>
            <a:endParaRPr sz="3800" b="1" dirty="0"/>
          </a:p>
        </p:txBody>
      </p:sp>
      <p:pic>
        <p:nvPicPr>
          <p:cNvPr id="152" name="Shape 152"/>
          <p:cNvPicPr preferRelativeResize="0"/>
          <p:nvPr/>
        </p:nvPicPr>
        <p:blipFill>
          <a:blip r:embed="rId3">
            <a:alphaModFix/>
          </a:blip>
          <a:stretch>
            <a:fillRect/>
          </a:stretch>
        </p:blipFill>
        <p:spPr>
          <a:xfrm>
            <a:off x="5004856" y="1754368"/>
            <a:ext cx="1318200" cy="985451"/>
          </a:xfrm>
          <a:prstGeom prst="rect">
            <a:avLst/>
          </a:prstGeom>
          <a:noFill/>
          <a:ln>
            <a:noFill/>
          </a:ln>
        </p:spPr>
      </p:pic>
      <p:pic>
        <p:nvPicPr>
          <p:cNvPr id="153" name="Shape 153"/>
          <p:cNvPicPr preferRelativeResize="0"/>
          <p:nvPr/>
        </p:nvPicPr>
        <p:blipFill>
          <a:blip r:embed="rId4">
            <a:alphaModFix/>
          </a:blip>
          <a:stretch>
            <a:fillRect/>
          </a:stretch>
        </p:blipFill>
        <p:spPr>
          <a:xfrm>
            <a:off x="6979275" y="1799900"/>
            <a:ext cx="1537725" cy="894400"/>
          </a:xfrm>
          <a:prstGeom prst="rect">
            <a:avLst/>
          </a:prstGeom>
          <a:noFill/>
          <a:ln>
            <a:noFill/>
          </a:ln>
        </p:spPr>
      </p:pic>
      <p:pic>
        <p:nvPicPr>
          <p:cNvPr id="154" name="Shape 154"/>
          <p:cNvPicPr preferRelativeResize="0"/>
          <p:nvPr/>
        </p:nvPicPr>
        <p:blipFill>
          <a:blip r:embed="rId5">
            <a:alphaModFix/>
          </a:blip>
          <a:stretch>
            <a:fillRect/>
          </a:stretch>
        </p:blipFill>
        <p:spPr>
          <a:xfrm>
            <a:off x="3572513" y="1647109"/>
            <a:ext cx="776100" cy="1199382"/>
          </a:xfrm>
          <a:prstGeom prst="rect">
            <a:avLst/>
          </a:prstGeom>
          <a:noFill/>
          <a:ln>
            <a:noFill/>
          </a:ln>
        </p:spPr>
      </p:pic>
      <p:pic>
        <p:nvPicPr>
          <p:cNvPr id="155" name="Shape 155"/>
          <p:cNvPicPr preferRelativeResize="0"/>
          <p:nvPr/>
        </p:nvPicPr>
        <p:blipFill>
          <a:blip r:embed="rId6">
            <a:alphaModFix/>
          </a:blip>
          <a:stretch>
            <a:fillRect/>
          </a:stretch>
        </p:blipFill>
        <p:spPr>
          <a:xfrm>
            <a:off x="1884725" y="1771450"/>
            <a:ext cx="950690" cy="950690"/>
          </a:xfrm>
          <a:prstGeom prst="rect">
            <a:avLst/>
          </a:prstGeom>
          <a:noFill/>
          <a:ln>
            <a:noFill/>
          </a:ln>
        </p:spPr>
      </p:pic>
      <p:sp>
        <p:nvSpPr>
          <p:cNvPr id="156" name="Shape 156"/>
          <p:cNvSpPr txBox="1"/>
          <p:nvPr/>
        </p:nvSpPr>
        <p:spPr>
          <a:xfrm>
            <a:off x="2544875" y="2862650"/>
            <a:ext cx="1318200" cy="3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DNS Analysis</a:t>
            </a:r>
            <a:endParaRPr/>
          </a:p>
        </p:txBody>
      </p:sp>
      <p:cxnSp>
        <p:nvCxnSpPr>
          <p:cNvPr id="157" name="Shape 157"/>
          <p:cNvCxnSpPr/>
          <p:nvPr/>
        </p:nvCxnSpPr>
        <p:spPr>
          <a:xfrm rot="10800000" flipH="1">
            <a:off x="3138875" y="2248125"/>
            <a:ext cx="4500" cy="613800"/>
          </a:xfrm>
          <a:prstGeom prst="straightConnector1">
            <a:avLst/>
          </a:prstGeom>
          <a:noFill/>
          <a:ln w="9525" cap="flat" cmpd="sng">
            <a:solidFill>
              <a:schemeClr val="dk2"/>
            </a:solidFill>
            <a:prstDash val="solid"/>
            <a:round/>
            <a:headEnd type="none" w="lg" len="lg"/>
            <a:tailEnd type="triangle" w="lg" len="lg"/>
          </a:ln>
        </p:spPr>
      </p:cxnSp>
      <p:sp>
        <p:nvSpPr>
          <p:cNvPr id="158" name="Shape 158"/>
          <p:cNvSpPr txBox="1"/>
          <p:nvPr/>
        </p:nvSpPr>
        <p:spPr>
          <a:xfrm>
            <a:off x="4029563" y="2862650"/>
            <a:ext cx="1318200" cy="3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Server API</a:t>
            </a:r>
            <a:endParaRPr/>
          </a:p>
        </p:txBody>
      </p:sp>
      <p:cxnSp>
        <p:nvCxnSpPr>
          <p:cNvPr id="159" name="Shape 159"/>
          <p:cNvCxnSpPr/>
          <p:nvPr/>
        </p:nvCxnSpPr>
        <p:spPr>
          <a:xfrm rot="10800000">
            <a:off x="4676438" y="2246500"/>
            <a:ext cx="600" cy="613800"/>
          </a:xfrm>
          <a:prstGeom prst="straightConnector1">
            <a:avLst/>
          </a:prstGeom>
          <a:noFill/>
          <a:ln w="9525" cap="flat" cmpd="sng">
            <a:solidFill>
              <a:schemeClr val="dk2"/>
            </a:solidFill>
            <a:prstDash val="solid"/>
            <a:round/>
            <a:headEnd type="none" w="lg" len="lg"/>
            <a:tailEnd type="triangle" w="lg" len="lg"/>
          </a:ln>
        </p:spPr>
      </p:cxnSp>
      <p:sp>
        <p:nvSpPr>
          <p:cNvPr id="160" name="Shape 160"/>
          <p:cNvSpPr txBox="1"/>
          <p:nvPr/>
        </p:nvSpPr>
        <p:spPr>
          <a:xfrm>
            <a:off x="6263100" y="2862650"/>
            <a:ext cx="776100" cy="3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Store</a:t>
            </a:r>
            <a:endParaRPr/>
          </a:p>
        </p:txBody>
      </p:sp>
      <p:cxnSp>
        <p:nvCxnSpPr>
          <p:cNvPr id="161" name="Shape 161"/>
          <p:cNvCxnSpPr/>
          <p:nvPr/>
        </p:nvCxnSpPr>
        <p:spPr>
          <a:xfrm rot="10800000" flipH="1">
            <a:off x="6650850" y="2247100"/>
            <a:ext cx="600" cy="613800"/>
          </a:xfrm>
          <a:prstGeom prst="straightConnector1">
            <a:avLst/>
          </a:prstGeom>
          <a:noFill/>
          <a:ln w="9525" cap="flat" cmpd="sng">
            <a:solidFill>
              <a:schemeClr val="dk2"/>
            </a:solidFill>
            <a:prstDash val="solid"/>
            <a:round/>
            <a:headEnd type="none" w="lg" len="lg"/>
            <a:tailEnd type="triangle" w="lg" len="lg"/>
          </a:ln>
        </p:spPr>
      </p:cxnSp>
      <p:cxnSp>
        <p:nvCxnSpPr>
          <p:cNvPr id="162" name="Shape 162"/>
          <p:cNvCxnSpPr>
            <a:stCxn id="155" idx="3"/>
            <a:endCxn id="154" idx="1"/>
          </p:cNvCxnSpPr>
          <p:nvPr/>
        </p:nvCxnSpPr>
        <p:spPr>
          <a:xfrm>
            <a:off x="2835415" y="2246795"/>
            <a:ext cx="737100" cy="600"/>
          </a:xfrm>
          <a:prstGeom prst="bentConnector3">
            <a:avLst>
              <a:gd name="adj1" fmla="val 50000"/>
            </a:avLst>
          </a:prstGeom>
          <a:noFill/>
          <a:ln w="9525" cap="flat" cmpd="sng">
            <a:solidFill>
              <a:schemeClr val="dk2"/>
            </a:solidFill>
            <a:prstDash val="solid"/>
            <a:round/>
            <a:headEnd type="none" w="lg" len="lg"/>
            <a:tailEnd type="none" w="lg" len="lg"/>
          </a:ln>
        </p:spPr>
      </p:cxnSp>
      <p:cxnSp>
        <p:nvCxnSpPr>
          <p:cNvPr id="163" name="Shape 163"/>
          <p:cNvCxnSpPr>
            <a:stCxn id="154" idx="3"/>
            <a:endCxn id="152" idx="1"/>
          </p:cNvCxnSpPr>
          <p:nvPr/>
        </p:nvCxnSpPr>
        <p:spPr>
          <a:xfrm>
            <a:off x="4348613" y="2246800"/>
            <a:ext cx="656100" cy="600"/>
          </a:xfrm>
          <a:prstGeom prst="bentConnector3">
            <a:avLst>
              <a:gd name="adj1" fmla="val 50011"/>
            </a:avLst>
          </a:prstGeom>
          <a:noFill/>
          <a:ln w="9525" cap="flat" cmpd="sng">
            <a:solidFill>
              <a:schemeClr val="dk2"/>
            </a:solidFill>
            <a:prstDash val="solid"/>
            <a:round/>
            <a:headEnd type="none" w="lg" len="lg"/>
            <a:tailEnd type="none" w="lg" len="lg"/>
          </a:ln>
        </p:spPr>
      </p:cxnSp>
      <p:cxnSp>
        <p:nvCxnSpPr>
          <p:cNvPr id="164" name="Shape 164"/>
          <p:cNvCxnSpPr>
            <a:stCxn id="152" idx="3"/>
            <a:endCxn id="153" idx="1"/>
          </p:cNvCxnSpPr>
          <p:nvPr/>
        </p:nvCxnSpPr>
        <p:spPr>
          <a:xfrm>
            <a:off x="6323056" y="2247093"/>
            <a:ext cx="656100" cy="600"/>
          </a:xfrm>
          <a:prstGeom prst="bentConnector3">
            <a:avLst>
              <a:gd name="adj1" fmla="val 50009"/>
            </a:avLst>
          </a:prstGeom>
          <a:noFill/>
          <a:ln w="9525" cap="flat" cmpd="sng">
            <a:solidFill>
              <a:schemeClr val="dk2"/>
            </a:solidFill>
            <a:prstDash val="solid"/>
            <a:round/>
            <a:headEnd type="none" w="lg" len="lg"/>
            <a:tailEnd type="none" w="lg" len="lg"/>
          </a:ln>
        </p:spPr>
      </p:cxnSp>
      <p:pic>
        <p:nvPicPr>
          <p:cNvPr id="165" name="Shape 165"/>
          <p:cNvPicPr preferRelativeResize="0"/>
          <p:nvPr/>
        </p:nvPicPr>
        <p:blipFill>
          <a:blip r:embed="rId7">
            <a:alphaModFix/>
          </a:blip>
          <a:stretch>
            <a:fillRect/>
          </a:stretch>
        </p:blipFill>
        <p:spPr>
          <a:xfrm>
            <a:off x="626999" y="2539999"/>
            <a:ext cx="894400" cy="894400"/>
          </a:xfrm>
          <a:prstGeom prst="rect">
            <a:avLst/>
          </a:prstGeom>
          <a:noFill/>
          <a:ln>
            <a:noFill/>
          </a:ln>
        </p:spPr>
      </p:pic>
      <p:cxnSp>
        <p:nvCxnSpPr>
          <p:cNvPr id="166" name="Shape 166"/>
          <p:cNvCxnSpPr>
            <a:stCxn id="165" idx="0"/>
            <a:endCxn id="155" idx="1"/>
          </p:cNvCxnSpPr>
          <p:nvPr/>
        </p:nvCxnSpPr>
        <p:spPr>
          <a:xfrm rot="-5400000">
            <a:off x="1332950" y="1988149"/>
            <a:ext cx="293100" cy="810600"/>
          </a:xfrm>
          <a:prstGeom prst="bentConnector2">
            <a:avLst/>
          </a:prstGeom>
          <a:noFill/>
          <a:ln w="9525" cap="flat" cmpd="sng">
            <a:solidFill>
              <a:schemeClr val="dk2"/>
            </a:solidFill>
            <a:prstDash val="solid"/>
            <a:round/>
            <a:headEnd type="none" w="lg" len="lg"/>
            <a:tailEnd type="none" w="lg" len="lg"/>
          </a:ln>
        </p:spPr>
      </p:cxnSp>
      <p:pic>
        <p:nvPicPr>
          <p:cNvPr id="167" name="Shape 167"/>
          <p:cNvPicPr preferRelativeResize="0"/>
          <p:nvPr/>
        </p:nvPicPr>
        <p:blipFill>
          <a:blip r:embed="rId8">
            <a:alphaModFix/>
          </a:blip>
          <a:stretch>
            <a:fillRect/>
          </a:stretch>
        </p:blipFill>
        <p:spPr>
          <a:xfrm>
            <a:off x="2223800" y="3297088"/>
            <a:ext cx="656100" cy="656100"/>
          </a:xfrm>
          <a:prstGeom prst="rect">
            <a:avLst/>
          </a:prstGeom>
          <a:noFill/>
          <a:ln>
            <a:noFill/>
          </a:ln>
        </p:spPr>
      </p:pic>
      <p:cxnSp>
        <p:nvCxnSpPr>
          <p:cNvPr id="168" name="Shape 168"/>
          <p:cNvCxnSpPr>
            <a:stCxn id="165" idx="2"/>
            <a:endCxn id="158" idx="1"/>
          </p:cNvCxnSpPr>
          <p:nvPr/>
        </p:nvCxnSpPr>
        <p:spPr>
          <a:xfrm rot="-5400000">
            <a:off x="2359700" y="1764600"/>
            <a:ext cx="384300" cy="2955300"/>
          </a:xfrm>
          <a:prstGeom prst="bentConnector4">
            <a:avLst>
              <a:gd name="adj1" fmla="val -61963"/>
              <a:gd name="adj2" fmla="val 99969"/>
            </a:avLst>
          </a:prstGeom>
          <a:noFill/>
          <a:ln w="9525" cap="flat" cmpd="sng">
            <a:solidFill>
              <a:schemeClr val="dk2"/>
            </a:solidFill>
            <a:prstDash val="solid"/>
            <a:round/>
            <a:headEnd type="none" w="lg" len="lg"/>
            <a:tailEnd type="none" w="lg" len="lg"/>
          </a:ln>
        </p:spPr>
      </p:cxnSp>
      <p:pic>
        <p:nvPicPr>
          <p:cNvPr id="169" name="Shape 169"/>
          <p:cNvPicPr preferRelativeResize="0"/>
          <p:nvPr/>
        </p:nvPicPr>
        <p:blipFill>
          <a:blip r:embed="rId9">
            <a:alphaModFix/>
          </a:blip>
          <a:stretch>
            <a:fillRect/>
          </a:stretch>
        </p:blipFill>
        <p:spPr>
          <a:xfrm>
            <a:off x="4777775" y="269148"/>
            <a:ext cx="2589126" cy="46052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1000"/>
                                          </p:stCondLst>
                                        </p:cTn>
                                        <p:tgtEl>
                                          <p:spTgt spid="16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0"/>
                                        </p:tgtEl>
                                        <p:attrNameLst>
                                          <p:attrName>style.visibility</p:attrName>
                                        </p:attrNameLst>
                                      </p:cBhvr>
                                      <p:to>
                                        <p:strVal val="visible"/>
                                      </p:to>
                                    </p:set>
                                    <p:animEffect transition="in" filter="fade">
                                      <p:cBhvr>
                                        <p:cTn id="16" dur="1000"/>
                                        <p:tgtEl>
                                          <p:spTgt spid="150"/>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xit" presetSubtype="32" fill="hold" nodeType="clickEffect">
                                  <p:stCondLst>
                                    <p:cond delay="0"/>
                                  </p:stCondLst>
                                  <p:childTnLst>
                                    <p:anim calcmode="lin" valueType="num">
                                      <p:cBhvr additive="base">
                                        <p:cTn id="20" dur="1000"/>
                                        <p:tgtEl>
                                          <p:spTgt spid="149"/>
                                        </p:tgtEl>
                                        <p:attrNameLst>
                                          <p:attrName>ppt_w</p:attrName>
                                        </p:attrNameLst>
                                      </p:cBhvr>
                                      <p:tavLst>
                                        <p:tav tm="0">
                                          <p:val>
                                            <p:strVal val="#ppt_w"/>
                                          </p:val>
                                        </p:tav>
                                        <p:tav tm="100000">
                                          <p:val>
                                            <p:strVal val="0"/>
                                          </p:val>
                                        </p:tav>
                                      </p:tavLst>
                                    </p:anim>
                                    <p:anim calcmode="lin" valueType="num">
                                      <p:cBhvr additive="base">
                                        <p:cTn id="21" dur="1000"/>
                                        <p:tgtEl>
                                          <p:spTgt spid="149"/>
                                        </p:tgtEl>
                                        <p:attrNameLst>
                                          <p:attrName>ppt_h</p:attrName>
                                        </p:attrNameLst>
                                      </p:cBhvr>
                                      <p:tavLst>
                                        <p:tav tm="0">
                                          <p:val>
                                            <p:strVal val="#ppt_h"/>
                                          </p:val>
                                        </p:tav>
                                        <p:tav tm="100000">
                                          <p:val>
                                            <p:strVal val="0"/>
                                          </p:val>
                                        </p:tav>
                                      </p:tavLst>
                                    </p:anim>
                                    <p:set>
                                      <p:cBhvr>
                                        <p:cTn id="22" dur="1" fill="hold">
                                          <p:stCondLst>
                                            <p:cond delay="1000"/>
                                          </p:stCondLst>
                                        </p:cTn>
                                        <p:tgtEl>
                                          <p:spTgt spid="149"/>
                                        </p:tgtEl>
                                        <p:attrNameLst>
                                          <p:attrName>style.visibility</p:attrName>
                                        </p:attrNameLst>
                                      </p:cBhvr>
                                      <p:to>
                                        <p:strVal val="hidden"/>
                                      </p:to>
                                    </p:set>
                                  </p:childTnLst>
                                </p:cTn>
                              </p:par>
                              <p:par>
                                <p:cTn id="23" presetID="23" presetClass="exit" presetSubtype="32" fill="hold" nodeType="withEffect">
                                  <p:stCondLst>
                                    <p:cond delay="0"/>
                                  </p:stCondLst>
                                  <p:childTnLst>
                                    <p:anim calcmode="lin" valueType="num">
                                      <p:cBhvr additive="base">
                                        <p:cTn id="24" dur="1000"/>
                                        <p:tgtEl>
                                          <p:spTgt spid="150"/>
                                        </p:tgtEl>
                                        <p:attrNameLst>
                                          <p:attrName>ppt_w</p:attrName>
                                        </p:attrNameLst>
                                      </p:cBhvr>
                                      <p:tavLst>
                                        <p:tav tm="0">
                                          <p:val>
                                            <p:strVal val="#ppt_w"/>
                                          </p:val>
                                        </p:tav>
                                        <p:tav tm="100000">
                                          <p:val>
                                            <p:strVal val="0"/>
                                          </p:val>
                                        </p:tav>
                                      </p:tavLst>
                                    </p:anim>
                                    <p:anim calcmode="lin" valueType="num">
                                      <p:cBhvr additive="base">
                                        <p:cTn id="25" dur="1000"/>
                                        <p:tgtEl>
                                          <p:spTgt spid="150"/>
                                        </p:tgtEl>
                                        <p:attrNameLst>
                                          <p:attrName>ppt_h</p:attrName>
                                        </p:attrNameLst>
                                      </p:cBhvr>
                                      <p:tavLst>
                                        <p:tav tm="0">
                                          <p:val>
                                            <p:strVal val="#ppt_h"/>
                                          </p:val>
                                        </p:tav>
                                        <p:tav tm="100000">
                                          <p:val>
                                            <p:strVal val="0"/>
                                          </p:val>
                                        </p:tav>
                                      </p:tavLst>
                                    </p:anim>
                                    <p:set>
                                      <p:cBhvr>
                                        <p:cTn id="26" dur="1" fill="hold">
                                          <p:stCondLst>
                                            <p:cond delay="1000"/>
                                          </p:stCondLst>
                                        </p:cTn>
                                        <p:tgtEl>
                                          <p:spTgt spid="15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fade">
                                      <p:cBhvr>
                                        <p:cTn id="31" dur="1000"/>
                                        <p:tgtEl>
                                          <p:spTgt spid="152"/>
                                        </p:tgtEl>
                                      </p:cBhvr>
                                    </p:animEffect>
                                  </p:childTnLst>
                                </p:cTn>
                              </p:par>
                              <p:par>
                                <p:cTn id="32" presetID="10" presetClass="entr" presetSubtype="0" fill="hold" nodeType="with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fade">
                                      <p:cBhvr>
                                        <p:cTn id="34" dur="1000"/>
                                        <p:tgtEl>
                                          <p:spTgt spid="153"/>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1000"/>
                                        <p:tgtEl>
                                          <p:spTgt spid="154"/>
                                        </p:tgtEl>
                                      </p:cBhvr>
                                    </p:animEffect>
                                  </p:childTnLst>
                                </p:cTn>
                              </p:par>
                              <p:par>
                                <p:cTn id="38" presetID="10" presetClass="entr" presetSubtype="0" fill="hold"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10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1000"/>
                                        <p:tgtEl>
                                          <p:spTgt spid="156"/>
                                        </p:tgtEl>
                                      </p:cBhvr>
                                    </p:animEffect>
                                  </p:childTnLst>
                                </p:cTn>
                              </p:par>
                              <p:par>
                                <p:cTn id="44" presetID="10" presetClass="entr" presetSubtype="0" fill="hold"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10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10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159"/>
                                        </p:tgtEl>
                                        <p:attrNameLst>
                                          <p:attrName>style.visibility</p:attrName>
                                        </p:attrNameLst>
                                      </p:cBhvr>
                                      <p:to>
                                        <p:strVal val="visible"/>
                                      </p:to>
                                    </p:set>
                                    <p:animEffect transition="in" filter="fade">
                                      <p:cBhvr>
                                        <p:cTn id="52" dur="1000"/>
                                        <p:tgtEl>
                                          <p:spTgt spid="159"/>
                                        </p:tgtEl>
                                      </p:cBhvr>
                                    </p:animEffect>
                                  </p:childTnLst>
                                </p:cTn>
                              </p:par>
                              <p:par>
                                <p:cTn id="53" presetID="10" presetClass="entr" presetSubtype="0" fill="hold" nodeType="with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fade">
                                      <p:cBhvr>
                                        <p:cTn id="55" dur="1000"/>
                                        <p:tgtEl>
                                          <p:spTgt spid="160"/>
                                        </p:tgtEl>
                                      </p:cBhvr>
                                    </p:animEffect>
                                  </p:childTnLst>
                                </p:cTn>
                              </p:par>
                              <p:par>
                                <p:cTn id="56" presetID="10" presetClass="entr" presetSubtype="0" fill="hold" nodeType="withEffect">
                                  <p:stCondLst>
                                    <p:cond delay="0"/>
                                  </p:stCondLst>
                                  <p:childTnLst>
                                    <p:set>
                                      <p:cBhvr>
                                        <p:cTn id="57" dur="1" fill="hold">
                                          <p:stCondLst>
                                            <p:cond delay="0"/>
                                          </p:stCondLst>
                                        </p:cTn>
                                        <p:tgtEl>
                                          <p:spTgt spid="161"/>
                                        </p:tgtEl>
                                        <p:attrNameLst>
                                          <p:attrName>style.visibility</p:attrName>
                                        </p:attrNameLst>
                                      </p:cBhvr>
                                      <p:to>
                                        <p:strVal val="visible"/>
                                      </p:to>
                                    </p:set>
                                    <p:animEffect transition="in" filter="fade">
                                      <p:cBhvr>
                                        <p:cTn id="58" dur="1000"/>
                                        <p:tgtEl>
                                          <p:spTgt spid="161"/>
                                        </p:tgtEl>
                                      </p:cBhvr>
                                    </p:animEffect>
                                  </p:childTnLst>
                                </p:cTn>
                              </p:par>
                              <p:par>
                                <p:cTn id="59" presetID="10" presetClass="entr" presetSubtype="0" fill="hold" nodeType="withEffect">
                                  <p:stCondLst>
                                    <p:cond delay="0"/>
                                  </p:stCondLst>
                                  <p:childTnLst>
                                    <p:set>
                                      <p:cBhvr>
                                        <p:cTn id="60" dur="1" fill="hold">
                                          <p:stCondLst>
                                            <p:cond delay="0"/>
                                          </p:stCondLst>
                                        </p:cTn>
                                        <p:tgtEl>
                                          <p:spTgt spid="162"/>
                                        </p:tgtEl>
                                        <p:attrNameLst>
                                          <p:attrName>style.visibility</p:attrName>
                                        </p:attrNameLst>
                                      </p:cBhvr>
                                      <p:to>
                                        <p:strVal val="visible"/>
                                      </p:to>
                                    </p:set>
                                    <p:animEffect transition="in" filter="fade">
                                      <p:cBhvr>
                                        <p:cTn id="61" dur="1000"/>
                                        <p:tgtEl>
                                          <p:spTgt spid="162"/>
                                        </p:tgtEl>
                                      </p:cBhvr>
                                    </p:animEffect>
                                  </p:childTnLst>
                                </p:cTn>
                              </p:par>
                              <p:par>
                                <p:cTn id="62" presetID="10" presetClass="entr" presetSubtype="0" fill="hold" nodeType="withEffect">
                                  <p:stCondLst>
                                    <p:cond delay="0"/>
                                  </p:stCondLst>
                                  <p:childTnLst>
                                    <p:set>
                                      <p:cBhvr>
                                        <p:cTn id="63" dur="1" fill="hold">
                                          <p:stCondLst>
                                            <p:cond delay="0"/>
                                          </p:stCondLst>
                                        </p:cTn>
                                        <p:tgtEl>
                                          <p:spTgt spid="163"/>
                                        </p:tgtEl>
                                        <p:attrNameLst>
                                          <p:attrName>style.visibility</p:attrName>
                                        </p:attrNameLst>
                                      </p:cBhvr>
                                      <p:to>
                                        <p:strVal val="visible"/>
                                      </p:to>
                                    </p:set>
                                    <p:animEffect transition="in" filter="fade">
                                      <p:cBhvr>
                                        <p:cTn id="64" dur="1000"/>
                                        <p:tgtEl>
                                          <p:spTgt spid="163"/>
                                        </p:tgtEl>
                                      </p:cBhvr>
                                    </p:animEffect>
                                  </p:childTnLst>
                                </p:cTn>
                              </p:par>
                              <p:par>
                                <p:cTn id="65" presetID="10" presetClass="entr" presetSubtype="0" fill="hold" nodeType="withEffect">
                                  <p:stCondLst>
                                    <p:cond delay="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1000"/>
                                        <p:tgtEl>
                                          <p:spTgt spid="164"/>
                                        </p:tgtEl>
                                      </p:cBhvr>
                                    </p:animEffect>
                                  </p:childTnLst>
                                </p:cTn>
                              </p:par>
                              <p:par>
                                <p:cTn id="68" presetID="10" presetClass="entr" presetSubtype="0" fill="hold" nodeType="withEffect">
                                  <p:stCondLst>
                                    <p:cond delay="0"/>
                                  </p:stCondLst>
                                  <p:childTnLst>
                                    <p:set>
                                      <p:cBhvr>
                                        <p:cTn id="69" dur="1" fill="hold">
                                          <p:stCondLst>
                                            <p:cond delay="0"/>
                                          </p:stCondLst>
                                        </p:cTn>
                                        <p:tgtEl>
                                          <p:spTgt spid="165"/>
                                        </p:tgtEl>
                                        <p:attrNameLst>
                                          <p:attrName>style.visibility</p:attrName>
                                        </p:attrNameLst>
                                      </p:cBhvr>
                                      <p:to>
                                        <p:strVal val="visible"/>
                                      </p:to>
                                    </p:set>
                                    <p:animEffect transition="in" filter="fade">
                                      <p:cBhvr>
                                        <p:cTn id="70" dur="1000"/>
                                        <p:tgtEl>
                                          <p:spTgt spid="165"/>
                                        </p:tgtEl>
                                      </p:cBhvr>
                                    </p:animEffect>
                                  </p:childTnLst>
                                </p:cTn>
                              </p:par>
                              <p:par>
                                <p:cTn id="71" presetID="10" presetClass="entr" presetSubtype="0" fill="hold" nodeType="withEffect">
                                  <p:stCondLst>
                                    <p:cond delay="0"/>
                                  </p:stCondLst>
                                  <p:childTnLst>
                                    <p:set>
                                      <p:cBhvr>
                                        <p:cTn id="72" dur="1" fill="hold">
                                          <p:stCondLst>
                                            <p:cond delay="0"/>
                                          </p:stCondLst>
                                        </p:cTn>
                                        <p:tgtEl>
                                          <p:spTgt spid="168"/>
                                        </p:tgtEl>
                                        <p:attrNameLst>
                                          <p:attrName>style.visibility</p:attrName>
                                        </p:attrNameLst>
                                      </p:cBhvr>
                                      <p:to>
                                        <p:strVal val="visible"/>
                                      </p:to>
                                    </p:set>
                                    <p:animEffect transition="in" filter="fade">
                                      <p:cBhvr>
                                        <p:cTn id="73" dur="1000"/>
                                        <p:tgtEl>
                                          <p:spTgt spid="16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67"/>
                                        </p:tgtEl>
                                        <p:attrNameLst>
                                          <p:attrName>style.visibility</p:attrName>
                                        </p:attrNameLst>
                                      </p:cBhvr>
                                      <p:to>
                                        <p:strVal val="visible"/>
                                      </p:to>
                                    </p:set>
                                    <p:animEffect transition="in" filter="fade">
                                      <p:cBhvr>
                                        <p:cTn id="78" dur="1000"/>
                                        <p:tgtEl>
                                          <p:spTgt spid="167"/>
                                        </p:tgtEl>
                                      </p:cBhvr>
                                    </p:animEffect>
                                  </p:childTnLst>
                                </p:cTn>
                              </p:par>
                              <p:par>
                                <p:cTn id="79" presetID="10" presetClass="entr" presetSubtype="0" fill="hold" nodeType="withEffect">
                                  <p:stCondLst>
                                    <p:cond delay="0"/>
                                  </p:stCondLst>
                                  <p:childTnLst>
                                    <p:set>
                                      <p:cBhvr>
                                        <p:cTn id="80" dur="1" fill="hold">
                                          <p:stCondLst>
                                            <p:cond delay="0"/>
                                          </p:stCondLst>
                                        </p:cTn>
                                        <p:tgtEl>
                                          <p:spTgt spid="166"/>
                                        </p:tgtEl>
                                        <p:attrNameLst>
                                          <p:attrName>style.visibility</p:attrName>
                                        </p:attrNameLst>
                                      </p:cBhvr>
                                      <p:to>
                                        <p:strVal val="visible"/>
                                      </p:to>
                                    </p:set>
                                    <p:animEffect transition="in" filter="fade">
                                      <p:cBhvr>
                                        <p:cTn id="81" dur="10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11700" y="445025"/>
            <a:ext cx="1685100" cy="588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200"/>
              <a:t>Target: </a:t>
            </a:r>
            <a:endParaRPr sz="3200"/>
          </a:p>
        </p:txBody>
      </p:sp>
      <p:sp>
        <p:nvSpPr>
          <p:cNvPr id="175" name="Shape 175"/>
          <p:cNvSpPr txBox="1">
            <a:spLocks noGrp="1"/>
          </p:cNvSpPr>
          <p:nvPr>
            <p:ph type="body" idx="1"/>
          </p:nvPr>
        </p:nvSpPr>
        <p:spPr>
          <a:xfrm>
            <a:off x="266449" y="1108550"/>
            <a:ext cx="3917527" cy="3665331"/>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600" b="1" dirty="0" err="1">
                <a:solidFill>
                  <a:srgbClr val="000000"/>
                </a:solidFill>
              </a:rPr>
              <a:t>Teld</a:t>
            </a:r>
            <a:r>
              <a:rPr lang="en" sz="1600" b="1" dirty="0">
                <a:solidFill>
                  <a:srgbClr val="000000"/>
                </a:solidFill>
              </a:rPr>
              <a:t> is.. </a:t>
            </a:r>
            <a:endParaRPr sz="1600" b="1" dirty="0">
              <a:solidFill>
                <a:srgbClr val="000000"/>
              </a:solidFill>
            </a:endParaRPr>
          </a:p>
          <a:p>
            <a:pPr marL="0" lvl="0" indent="457200" rtl="0">
              <a:spcBef>
                <a:spcPts val="1600"/>
              </a:spcBef>
              <a:spcAft>
                <a:spcPts val="0"/>
              </a:spcAft>
              <a:buNone/>
            </a:pPr>
            <a:r>
              <a:rPr lang="en" sz="1300" dirty="0">
                <a:solidFill>
                  <a:srgbClr val="000000"/>
                </a:solidFill>
              </a:rPr>
              <a:t>an EV charging station service provider.</a:t>
            </a:r>
            <a:endParaRPr sz="1300" dirty="0">
              <a:solidFill>
                <a:srgbClr val="000000"/>
              </a:solidFill>
            </a:endParaRPr>
          </a:p>
          <a:p>
            <a:pPr marL="0" lvl="0" indent="457200" rtl="0">
              <a:spcBef>
                <a:spcPts val="1600"/>
              </a:spcBef>
              <a:spcAft>
                <a:spcPts val="0"/>
              </a:spcAft>
              <a:buNone/>
            </a:pPr>
            <a:r>
              <a:rPr lang="en" sz="1300" dirty="0">
                <a:solidFill>
                  <a:srgbClr val="000000"/>
                </a:solidFill>
              </a:rPr>
              <a:t>an EV charger manufacturer.</a:t>
            </a:r>
            <a:endParaRPr sz="1300" dirty="0">
              <a:solidFill>
                <a:srgbClr val="000000"/>
              </a:solidFill>
            </a:endParaRPr>
          </a:p>
          <a:p>
            <a:pPr marL="0" lvl="0" indent="457200" rtl="0">
              <a:spcBef>
                <a:spcPts val="1600"/>
              </a:spcBef>
              <a:spcAft>
                <a:spcPts val="0"/>
              </a:spcAft>
              <a:buNone/>
            </a:pPr>
            <a:r>
              <a:rPr lang="en" sz="1300" dirty="0">
                <a:solidFill>
                  <a:srgbClr val="000000"/>
                </a:solidFill>
              </a:rPr>
              <a:t>a smart charging solution designer.</a:t>
            </a:r>
            <a:endParaRPr sz="1300" dirty="0">
              <a:solidFill>
                <a:srgbClr val="000000"/>
              </a:solidFill>
            </a:endParaRPr>
          </a:p>
          <a:p>
            <a:pPr marL="0" lvl="0" indent="0" rtl="0">
              <a:spcBef>
                <a:spcPts val="1600"/>
              </a:spcBef>
              <a:spcAft>
                <a:spcPts val="0"/>
              </a:spcAft>
              <a:buNone/>
            </a:pPr>
            <a:r>
              <a:rPr lang="en" sz="1600" b="1" dirty="0" err="1">
                <a:solidFill>
                  <a:srgbClr val="000000"/>
                </a:solidFill>
              </a:rPr>
              <a:t>Teld</a:t>
            </a:r>
            <a:r>
              <a:rPr lang="en" sz="1600" b="1" dirty="0">
                <a:solidFill>
                  <a:srgbClr val="000000"/>
                </a:solidFill>
              </a:rPr>
              <a:t> has</a:t>
            </a:r>
            <a:r>
              <a:rPr lang="en" sz="1600" b="1" dirty="0" smtClean="0">
                <a:solidFill>
                  <a:srgbClr val="000000"/>
                </a:solidFill>
              </a:rPr>
              <a:t>..</a:t>
            </a:r>
            <a:endParaRPr lang="en-US" sz="1600" b="1" dirty="0">
              <a:solidFill>
                <a:srgbClr val="000000"/>
              </a:solidFill>
            </a:endParaRPr>
          </a:p>
          <a:p>
            <a:pPr marL="0" lvl="0" indent="0" rtl="0">
              <a:spcBef>
                <a:spcPts val="1600"/>
              </a:spcBef>
              <a:spcAft>
                <a:spcPts val="0"/>
              </a:spcAft>
              <a:buNone/>
            </a:pPr>
            <a:r>
              <a:rPr lang="zh-TW" altLang="en-US" sz="1600" b="1" dirty="0">
                <a:solidFill>
                  <a:srgbClr val="000000"/>
                </a:solidFill>
              </a:rPr>
              <a:t> </a:t>
            </a:r>
            <a:r>
              <a:rPr lang="zh-TW" altLang="en-US" sz="1600" b="1" dirty="0" smtClean="0">
                <a:solidFill>
                  <a:srgbClr val="000000"/>
                </a:solidFill>
              </a:rPr>
              <a:t>       </a:t>
            </a:r>
            <a:r>
              <a:rPr lang="en" sz="1300" dirty="0" smtClean="0">
                <a:solidFill>
                  <a:srgbClr val="000000"/>
                </a:solidFill>
              </a:rPr>
              <a:t>Largest </a:t>
            </a:r>
            <a:r>
              <a:rPr lang="en" sz="1300" dirty="0">
                <a:solidFill>
                  <a:srgbClr val="000000"/>
                </a:solidFill>
              </a:rPr>
              <a:t>charging station network in China.</a:t>
            </a:r>
            <a:endParaRPr sz="1300" dirty="0">
              <a:solidFill>
                <a:srgbClr val="000000"/>
              </a:solidFill>
            </a:endParaRPr>
          </a:p>
          <a:p>
            <a:pPr marL="0" lvl="0" indent="0">
              <a:spcBef>
                <a:spcPts val="1600"/>
              </a:spcBef>
              <a:buNone/>
            </a:pPr>
            <a:r>
              <a:rPr lang="zh-TW" altLang="en-US" sz="1400" b="1" dirty="0">
                <a:solidFill>
                  <a:srgbClr val="000000"/>
                </a:solidFill>
              </a:rPr>
              <a:t> </a:t>
            </a:r>
            <a:r>
              <a:rPr lang="zh-TW" altLang="en-US" sz="1400" b="1" dirty="0" smtClean="0">
                <a:solidFill>
                  <a:srgbClr val="000000"/>
                </a:solidFill>
              </a:rPr>
              <a:t>        </a:t>
            </a:r>
            <a:r>
              <a:rPr lang="en" sz="1300" dirty="0" smtClean="0">
                <a:solidFill>
                  <a:srgbClr val="000000"/>
                </a:solidFill>
              </a:rPr>
              <a:t>196,321 </a:t>
            </a:r>
            <a:r>
              <a:rPr lang="en" sz="1300" dirty="0">
                <a:solidFill>
                  <a:srgbClr val="000000"/>
                </a:solidFill>
              </a:rPr>
              <a:t>charging outlets in total.</a:t>
            </a:r>
            <a:endParaRPr sz="1300" dirty="0">
              <a:solidFill>
                <a:srgbClr val="000000"/>
              </a:solidFill>
            </a:endParaRPr>
          </a:p>
          <a:p>
            <a:pPr marL="0" lvl="0" indent="0" rtl="0">
              <a:spcBef>
                <a:spcPts val="1600"/>
              </a:spcBef>
              <a:spcAft>
                <a:spcPts val="1600"/>
              </a:spcAft>
              <a:buNone/>
            </a:pPr>
            <a:r>
              <a:rPr lang="zh-TW" altLang="en-US" sz="1300" dirty="0" smtClean="0">
                <a:solidFill>
                  <a:srgbClr val="000000"/>
                </a:solidFill>
              </a:rPr>
              <a:t>          </a:t>
            </a:r>
            <a:r>
              <a:rPr lang="en" sz="1300" dirty="0" smtClean="0">
                <a:solidFill>
                  <a:srgbClr val="000000"/>
                </a:solidFill>
              </a:rPr>
              <a:t>282 </a:t>
            </a:r>
            <a:r>
              <a:rPr lang="en" sz="1300" dirty="0">
                <a:solidFill>
                  <a:srgbClr val="000000"/>
                </a:solidFill>
              </a:rPr>
              <a:t>cities covered.</a:t>
            </a:r>
            <a:endParaRPr sz="1300" dirty="0">
              <a:solidFill>
                <a:srgbClr val="000000"/>
              </a:solidFill>
            </a:endParaRPr>
          </a:p>
        </p:txBody>
      </p:sp>
      <p:pic>
        <p:nvPicPr>
          <p:cNvPr id="176" name="Shape 176"/>
          <p:cNvPicPr preferRelativeResize="0"/>
          <p:nvPr/>
        </p:nvPicPr>
        <p:blipFill>
          <a:blip r:embed="rId3">
            <a:alphaModFix/>
          </a:blip>
          <a:stretch>
            <a:fillRect/>
          </a:stretch>
        </p:blipFill>
        <p:spPr>
          <a:xfrm>
            <a:off x="1517175" y="-14275"/>
            <a:ext cx="2666801" cy="1621700"/>
          </a:xfrm>
          <a:prstGeom prst="rect">
            <a:avLst/>
          </a:prstGeom>
          <a:noFill/>
          <a:ln>
            <a:noFill/>
          </a:ln>
        </p:spPr>
      </p:pic>
      <p:pic>
        <p:nvPicPr>
          <p:cNvPr id="177" name="Shape 177"/>
          <p:cNvPicPr preferRelativeResize="0"/>
          <p:nvPr/>
        </p:nvPicPr>
        <p:blipFill rotWithShape="1">
          <a:blip r:embed="rId4">
            <a:alphaModFix/>
          </a:blip>
          <a:srcRect l="16213" r="15778"/>
          <a:stretch/>
        </p:blipFill>
        <p:spPr>
          <a:xfrm>
            <a:off x="4119679" y="0"/>
            <a:ext cx="5162245" cy="5143501"/>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00" y="445025"/>
            <a:ext cx="3720600" cy="5550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3000"/>
              <a:t>System Framework</a:t>
            </a:r>
            <a:endParaRPr sz="3000"/>
          </a:p>
        </p:txBody>
      </p:sp>
      <p:sp>
        <p:nvSpPr>
          <p:cNvPr id="183" name="Shape 183"/>
          <p:cNvSpPr/>
          <p:nvPr/>
        </p:nvSpPr>
        <p:spPr>
          <a:xfrm>
            <a:off x="5188112" y="1953613"/>
            <a:ext cx="2090880" cy="795420"/>
          </a:xfrm>
          <a:prstGeom prst="cloud">
            <a:avLst/>
          </a:prstGeom>
          <a:no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b="1">
                <a:solidFill>
                  <a:srgbClr val="000000"/>
                </a:solidFill>
              </a:rPr>
              <a:t>PostgreSQL Database</a:t>
            </a:r>
            <a:endParaRPr/>
          </a:p>
        </p:txBody>
      </p:sp>
      <p:sp>
        <p:nvSpPr>
          <p:cNvPr id="184" name="Shape 184"/>
          <p:cNvSpPr/>
          <p:nvPr/>
        </p:nvSpPr>
        <p:spPr>
          <a:xfrm>
            <a:off x="3944975" y="3094638"/>
            <a:ext cx="1241100" cy="425400"/>
          </a:xfrm>
          <a:prstGeom prst="rect">
            <a:avLst/>
          </a:prstGeom>
          <a:no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t>Scraping Subsystem 1 </a:t>
            </a:r>
            <a:endParaRPr/>
          </a:p>
        </p:txBody>
      </p:sp>
      <p:sp>
        <p:nvSpPr>
          <p:cNvPr id="185" name="Shape 185"/>
          <p:cNvSpPr/>
          <p:nvPr/>
        </p:nvSpPr>
        <p:spPr>
          <a:xfrm>
            <a:off x="5186078" y="3094636"/>
            <a:ext cx="1241100" cy="425400"/>
          </a:xfrm>
          <a:prstGeom prst="rect">
            <a:avLst/>
          </a:prstGeom>
          <a:no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Scraping Subsystem 2 </a:t>
            </a:r>
            <a:endParaRPr/>
          </a:p>
        </p:txBody>
      </p:sp>
      <p:sp>
        <p:nvSpPr>
          <p:cNvPr id="186" name="Shape 186"/>
          <p:cNvSpPr/>
          <p:nvPr/>
        </p:nvSpPr>
        <p:spPr>
          <a:xfrm>
            <a:off x="6417937" y="3094638"/>
            <a:ext cx="421500" cy="425400"/>
          </a:xfrm>
          <a:prstGeom prst="rect">
            <a:avLst/>
          </a:prstGeom>
          <a:no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a:t>
            </a:r>
            <a:endParaRPr/>
          </a:p>
        </p:txBody>
      </p:sp>
      <p:sp>
        <p:nvSpPr>
          <p:cNvPr id="187" name="Shape 187"/>
          <p:cNvSpPr/>
          <p:nvPr/>
        </p:nvSpPr>
        <p:spPr>
          <a:xfrm>
            <a:off x="5715757" y="1316650"/>
            <a:ext cx="1035600" cy="377700"/>
          </a:xfrm>
          <a:prstGeom prst="rect">
            <a:avLst/>
          </a:prstGeom>
          <a:no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t>Public</a:t>
            </a:r>
            <a:endParaRPr/>
          </a:p>
        </p:txBody>
      </p:sp>
      <p:sp>
        <p:nvSpPr>
          <p:cNvPr id="188" name="Shape 188"/>
          <p:cNvSpPr/>
          <p:nvPr/>
        </p:nvSpPr>
        <p:spPr>
          <a:xfrm>
            <a:off x="7250125" y="3094638"/>
            <a:ext cx="1272000" cy="425400"/>
          </a:xfrm>
          <a:prstGeom prst="rect">
            <a:avLst/>
          </a:prstGeom>
          <a:no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t>Scraping Subsystem N</a:t>
            </a:r>
            <a:endParaRPr/>
          </a:p>
        </p:txBody>
      </p:sp>
      <p:sp>
        <p:nvSpPr>
          <p:cNvPr id="189" name="Shape 189"/>
          <p:cNvSpPr/>
          <p:nvPr/>
        </p:nvSpPr>
        <p:spPr>
          <a:xfrm>
            <a:off x="5188112" y="3923238"/>
            <a:ext cx="2090880" cy="795420"/>
          </a:xfrm>
          <a:prstGeom prst="cloud">
            <a:avLst/>
          </a:prstGeom>
          <a:no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b="1">
                <a:solidFill>
                  <a:srgbClr val="000000"/>
                </a:solidFill>
              </a:rPr>
              <a:t>Teld Database</a:t>
            </a:r>
            <a:endParaRPr/>
          </a:p>
        </p:txBody>
      </p:sp>
      <p:sp>
        <p:nvSpPr>
          <p:cNvPr id="190" name="Shape 190"/>
          <p:cNvSpPr/>
          <p:nvPr/>
        </p:nvSpPr>
        <p:spPr>
          <a:xfrm>
            <a:off x="6839424" y="3094638"/>
            <a:ext cx="421500" cy="425400"/>
          </a:xfrm>
          <a:prstGeom prst="rect">
            <a:avLst/>
          </a:prstGeom>
          <a:no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a:t>
            </a:r>
            <a:endParaRPr/>
          </a:p>
        </p:txBody>
      </p:sp>
      <p:sp>
        <p:nvSpPr>
          <p:cNvPr id="191" name="Shape 191"/>
          <p:cNvSpPr/>
          <p:nvPr/>
        </p:nvSpPr>
        <p:spPr>
          <a:xfrm>
            <a:off x="7033250" y="502388"/>
            <a:ext cx="973800" cy="555000"/>
          </a:xfrm>
          <a:prstGeom prst="roundRect">
            <a:avLst>
              <a:gd name="adj" fmla="val 16667"/>
            </a:avLst>
          </a:prstGeom>
          <a:no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a:solidFill>
                  <a:srgbClr val="000000"/>
                </a:solidFill>
              </a:rPr>
              <a:t>Analytics</a:t>
            </a:r>
            <a:endParaRPr/>
          </a:p>
        </p:txBody>
      </p:sp>
      <p:cxnSp>
        <p:nvCxnSpPr>
          <p:cNvPr id="192" name="Shape 192"/>
          <p:cNvCxnSpPr>
            <a:stCxn id="183" idx="3"/>
            <a:endCxn id="187" idx="2"/>
          </p:cNvCxnSpPr>
          <p:nvPr/>
        </p:nvCxnSpPr>
        <p:spPr>
          <a:xfrm rot="10800000">
            <a:off x="6233552" y="1694291"/>
            <a:ext cx="0" cy="304800"/>
          </a:xfrm>
          <a:prstGeom prst="straightConnector1">
            <a:avLst/>
          </a:prstGeom>
          <a:noFill/>
          <a:ln w="9525" cap="flat" cmpd="sng">
            <a:solidFill>
              <a:srgbClr val="595959"/>
            </a:solidFill>
            <a:prstDash val="solid"/>
            <a:round/>
            <a:headEnd type="none" w="lg" len="lg"/>
            <a:tailEnd type="triangle" w="lg" len="lg"/>
          </a:ln>
        </p:spPr>
      </p:cxnSp>
      <p:sp>
        <p:nvSpPr>
          <p:cNvPr id="193" name="Shape 193"/>
          <p:cNvSpPr/>
          <p:nvPr/>
        </p:nvSpPr>
        <p:spPr>
          <a:xfrm>
            <a:off x="5580000" y="502363"/>
            <a:ext cx="1307100" cy="555000"/>
          </a:xfrm>
          <a:prstGeom prst="roundRect">
            <a:avLst>
              <a:gd name="adj" fmla="val 16667"/>
            </a:avLst>
          </a:prstGeom>
          <a:no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Visualization</a:t>
            </a:r>
            <a:endParaRPr/>
          </a:p>
        </p:txBody>
      </p:sp>
      <p:sp>
        <p:nvSpPr>
          <p:cNvPr id="194" name="Shape 194"/>
          <p:cNvSpPr/>
          <p:nvPr/>
        </p:nvSpPr>
        <p:spPr>
          <a:xfrm>
            <a:off x="4398250" y="502388"/>
            <a:ext cx="1035600" cy="555000"/>
          </a:xfrm>
          <a:prstGeom prst="roundRect">
            <a:avLst>
              <a:gd name="adj" fmla="val 16667"/>
            </a:avLst>
          </a:prstGeom>
          <a:no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Research</a:t>
            </a:r>
            <a:endParaRPr/>
          </a:p>
        </p:txBody>
      </p:sp>
      <p:cxnSp>
        <p:nvCxnSpPr>
          <p:cNvPr id="195" name="Shape 195"/>
          <p:cNvCxnSpPr>
            <a:stCxn id="186" idx="2"/>
            <a:endCxn id="189" idx="3"/>
          </p:cNvCxnSpPr>
          <p:nvPr/>
        </p:nvCxnSpPr>
        <p:spPr>
          <a:xfrm flipH="1">
            <a:off x="6233587" y="3520038"/>
            <a:ext cx="395100" cy="448800"/>
          </a:xfrm>
          <a:prstGeom prst="straightConnector1">
            <a:avLst/>
          </a:prstGeom>
          <a:noFill/>
          <a:ln w="9525" cap="flat" cmpd="sng">
            <a:solidFill>
              <a:srgbClr val="595959"/>
            </a:solidFill>
            <a:prstDash val="solid"/>
            <a:round/>
            <a:headEnd type="none" w="lg" len="lg"/>
            <a:tailEnd type="none" w="lg" len="lg"/>
          </a:ln>
        </p:spPr>
      </p:cxnSp>
      <p:cxnSp>
        <p:nvCxnSpPr>
          <p:cNvPr id="196" name="Shape 196"/>
          <p:cNvCxnSpPr>
            <a:stCxn id="185" idx="2"/>
            <a:endCxn id="189" idx="3"/>
          </p:cNvCxnSpPr>
          <p:nvPr/>
        </p:nvCxnSpPr>
        <p:spPr>
          <a:xfrm>
            <a:off x="5806628" y="3520036"/>
            <a:ext cx="426900" cy="448800"/>
          </a:xfrm>
          <a:prstGeom prst="straightConnector1">
            <a:avLst/>
          </a:prstGeom>
          <a:noFill/>
          <a:ln w="9525" cap="flat" cmpd="sng">
            <a:solidFill>
              <a:srgbClr val="595959"/>
            </a:solidFill>
            <a:prstDash val="solid"/>
            <a:round/>
            <a:headEnd type="none" w="lg" len="lg"/>
            <a:tailEnd type="none" w="lg" len="lg"/>
          </a:ln>
        </p:spPr>
      </p:cxnSp>
      <p:cxnSp>
        <p:nvCxnSpPr>
          <p:cNvPr id="197" name="Shape 197"/>
          <p:cNvCxnSpPr>
            <a:stCxn id="183" idx="1"/>
            <a:endCxn id="184" idx="0"/>
          </p:cNvCxnSpPr>
          <p:nvPr/>
        </p:nvCxnSpPr>
        <p:spPr>
          <a:xfrm flipH="1">
            <a:off x="4565552" y="2748186"/>
            <a:ext cx="1668000" cy="346500"/>
          </a:xfrm>
          <a:prstGeom prst="straightConnector1">
            <a:avLst/>
          </a:prstGeom>
          <a:noFill/>
          <a:ln w="9525" cap="flat" cmpd="sng">
            <a:solidFill>
              <a:srgbClr val="595959"/>
            </a:solidFill>
            <a:prstDash val="solid"/>
            <a:round/>
            <a:headEnd type="none" w="lg" len="lg"/>
            <a:tailEnd type="none" w="lg" len="lg"/>
          </a:ln>
        </p:spPr>
      </p:cxnSp>
      <p:cxnSp>
        <p:nvCxnSpPr>
          <p:cNvPr id="198" name="Shape 198"/>
          <p:cNvCxnSpPr>
            <a:stCxn id="183" idx="1"/>
            <a:endCxn id="188" idx="0"/>
          </p:cNvCxnSpPr>
          <p:nvPr/>
        </p:nvCxnSpPr>
        <p:spPr>
          <a:xfrm>
            <a:off x="6233552" y="2748186"/>
            <a:ext cx="1652700" cy="346500"/>
          </a:xfrm>
          <a:prstGeom prst="straightConnector1">
            <a:avLst/>
          </a:prstGeom>
          <a:noFill/>
          <a:ln w="9525" cap="flat" cmpd="sng">
            <a:solidFill>
              <a:srgbClr val="595959"/>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311700" y="445025"/>
            <a:ext cx="38565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800"/>
              <a:t>Database</a:t>
            </a:r>
            <a:endParaRPr sz="3800"/>
          </a:p>
        </p:txBody>
      </p:sp>
      <p:sp>
        <p:nvSpPr>
          <p:cNvPr id="204" name="Shape 204"/>
          <p:cNvSpPr txBox="1">
            <a:spLocks noGrp="1"/>
          </p:cNvSpPr>
          <p:nvPr>
            <p:ph type="body" idx="1"/>
          </p:nvPr>
        </p:nvSpPr>
        <p:spPr>
          <a:xfrm>
            <a:off x="311700" y="1309025"/>
            <a:ext cx="3025266" cy="868800"/>
          </a:xfrm>
          <a:prstGeom prst="rect">
            <a:avLst/>
          </a:prstGeom>
        </p:spPr>
        <p:txBody>
          <a:bodyPr spcFirstLastPara="1" wrap="square" lIns="91425" tIns="91425" rIns="91425" bIns="91425" anchor="t" anchorCtr="0">
            <a:noAutofit/>
          </a:bodyPr>
          <a:lstStyle/>
          <a:p>
            <a:pPr marL="457200" lvl="0" indent="-330200" rtl="0">
              <a:lnSpc>
                <a:spcPct val="90000"/>
              </a:lnSpc>
              <a:spcBef>
                <a:spcPts val="1000"/>
              </a:spcBef>
              <a:spcAft>
                <a:spcPts val="0"/>
              </a:spcAft>
              <a:buClr>
                <a:schemeClr val="dk1"/>
              </a:buClr>
              <a:buSzPts val="1600"/>
              <a:buChar char="●"/>
            </a:pPr>
            <a:r>
              <a:rPr lang="en" sz="1600" dirty="0">
                <a:solidFill>
                  <a:schemeClr val="dk1"/>
                </a:solidFill>
              </a:rPr>
              <a:t>PostgreSQL </a:t>
            </a:r>
            <a:endParaRPr sz="1600" dirty="0">
              <a:solidFill>
                <a:schemeClr val="dk1"/>
              </a:solidFill>
            </a:endParaRPr>
          </a:p>
          <a:p>
            <a:pPr marL="914400" lvl="1" indent="-330200" rtl="0">
              <a:lnSpc>
                <a:spcPct val="90000"/>
              </a:lnSpc>
              <a:spcBef>
                <a:spcPts val="0"/>
              </a:spcBef>
              <a:spcAft>
                <a:spcPts val="0"/>
              </a:spcAft>
              <a:buClr>
                <a:schemeClr val="dk1"/>
              </a:buClr>
              <a:buSzPts val="1600"/>
              <a:buChar char="○"/>
            </a:pPr>
            <a:r>
              <a:rPr lang="en" sz="1600" dirty="0" smtClean="0">
                <a:solidFill>
                  <a:schemeClr val="dk1"/>
                </a:solidFill>
              </a:rPr>
              <a:t>Relational</a:t>
            </a:r>
            <a:r>
              <a:rPr lang="zh-TW" altLang="en-US" sz="1600" dirty="0" smtClean="0">
                <a:solidFill>
                  <a:schemeClr val="dk1"/>
                </a:solidFill>
              </a:rPr>
              <a:t> </a:t>
            </a:r>
            <a:r>
              <a:rPr lang="en" sz="1600" dirty="0" smtClean="0">
                <a:solidFill>
                  <a:schemeClr val="dk1"/>
                </a:solidFill>
              </a:rPr>
              <a:t>database</a:t>
            </a:r>
            <a:endParaRPr sz="1600" dirty="0">
              <a:solidFill>
                <a:schemeClr val="dk1"/>
              </a:solidFill>
            </a:endParaRPr>
          </a:p>
          <a:p>
            <a:pPr marL="0" lvl="0" indent="0" rtl="0">
              <a:lnSpc>
                <a:spcPct val="90000"/>
              </a:lnSpc>
              <a:spcBef>
                <a:spcPts val="1000"/>
              </a:spcBef>
              <a:spcAft>
                <a:spcPts val="0"/>
              </a:spcAft>
              <a:buNone/>
            </a:pPr>
            <a:endParaRPr sz="1600" dirty="0">
              <a:solidFill>
                <a:schemeClr val="dk1"/>
              </a:solidFill>
            </a:endParaRPr>
          </a:p>
          <a:p>
            <a:pPr marL="0" lvl="0" indent="0">
              <a:spcBef>
                <a:spcPts val="0"/>
              </a:spcBef>
              <a:spcAft>
                <a:spcPts val="1600"/>
              </a:spcAft>
              <a:buNone/>
            </a:pPr>
            <a:endParaRPr sz="1600" dirty="0"/>
          </a:p>
        </p:txBody>
      </p:sp>
      <p:graphicFrame>
        <p:nvGraphicFramePr>
          <p:cNvPr id="205" name="Shape 205"/>
          <p:cNvGraphicFramePr/>
          <p:nvPr/>
        </p:nvGraphicFramePr>
        <p:xfrm>
          <a:off x="1333150" y="2590725"/>
          <a:ext cx="1579300" cy="2267712"/>
        </p:xfrm>
        <a:graphic>
          <a:graphicData uri="http://schemas.openxmlformats.org/drawingml/2006/table">
            <a:tbl>
              <a:tblPr>
                <a:noFill/>
                <a:tableStyleId>{F26915A5-E12C-4AEA-A4DE-8CD967E0991F}</a:tableStyleId>
              </a:tblPr>
              <a:tblGrid>
                <a:gridCol w="1579300"/>
              </a:tblGrid>
              <a:tr h="214325">
                <a:tc>
                  <a:txBody>
                    <a:bodyPr/>
                    <a:lstStyle/>
                    <a:p>
                      <a:pPr marL="0" lvl="0" indent="0" algn="ctr" rtl="0">
                        <a:lnSpc>
                          <a:spcPct val="115000"/>
                        </a:lnSpc>
                        <a:spcBef>
                          <a:spcPts val="0"/>
                        </a:spcBef>
                        <a:spcAft>
                          <a:spcPts val="0"/>
                        </a:spcAft>
                        <a:buClr>
                          <a:schemeClr val="dk1"/>
                        </a:buClr>
                        <a:buSzPts val="1100"/>
                        <a:buFont typeface="Arial"/>
                        <a:buNone/>
                      </a:pPr>
                      <a:r>
                        <a:rPr lang="en">
                          <a:solidFill>
                            <a:schemeClr val="dk1"/>
                          </a:solidFill>
                        </a:rPr>
                        <a:t>operatorName</a:t>
                      </a:r>
                      <a:endParaRPr/>
                    </a:p>
                  </a:txBody>
                  <a:tcPr marL="28575" marR="28575" marT="19050" marB="19050" anchor="b"/>
                </a:tc>
              </a:tr>
              <a:tr h="214325">
                <a:tc>
                  <a:txBody>
                    <a:bodyPr/>
                    <a:lstStyle/>
                    <a:p>
                      <a:pPr marL="0" lvl="0" indent="0" algn="ctr" rtl="0">
                        <a:lnSpc>
                          <a:spcPct val="115000"/>
                        </a:lnSpc>
                        <a:spcBef>
                          <a:spcPts val="0"/>
                        </a:spcBef>
                        <a:spcAft>
                          <a:spcPts val="0"/>
                        </a:spcAft>
                        <a:buClr>
                          <a:schemeClr val="dk1"/>
                        </a:buClr>
                        <a:buSzPts val="1100"/>
                        <a:buFont typeface="Arial"/>
                        <a:buNone/>
                      </a:pPr>
                      <a:r>
                        <a:rPr lang="en">
                          <a:solidFill>
                            <a:schemeClr val="dk1"/>
                          </a:solidFill>
                        </a:rPr>
                        <a:t>priceDesc</a:t>
                      </a:r>
                      <a:endParaRPr/>
                    </a:p>
                  </a:txBody>
                  <a:tcPr marL="28575" marR="28575" marT="19050" marB="19050" anchor="b"/>
                </a:tc>
              </a:tr>
              <a:tr h="214325">
                <a:tc>
                  <a:txBody>
                    <a:bodyPr/>
                    <a:lstStyle/>
                    <a:p>
                      <a:pPr marL="0" lvl="0" indent="0" algn="ctr" rtl="0">
                        <a:lnSpc>
                          <a:spcPct val="115000"/>
                        </a:lnSpc>
                        <a:spcBef>
                          <a:spcPts val="0"/>
                        </a:spcBef>
                        <a:spcAft>
                          <a:spcPts val="0"/>
                        </a:spcAft>
                        <a:buClr>
                          <a:schemeClr val="dk1"/>
                        </a:buClr>
                        <a:buSzPts val="1100"/>
                        <a:buFont typeface="Arial"/>
                        <a:buNone/>
                      </a:pPr>
                      <a:r>
                        <a:rPr lang="en">
                          <a:solidFill>
                            <a:schemeClr val="dk1"/>
                          </a:solidFill>
                        </a:rPr>
                        <a:t>score</a:t>
                      </a:r>
                      <a:endParaRPr/>
                    </a:p>
                  </a:txBody>
                  <a:tcPr marL="28575" marR="28575" marT="19050" marB="19050" anchor="b"/>
                </a:tc>
              </a:tr>
              <a:tr h="214325">
                <a:tc>
                  <a:txBody>
                    <a:bodyPr/>
                    <a:lstStyle/>
                    <a:p>
                      <a:pPr marL="0" lvl="0" indent="0" algn="ctr" rtl="0">
                        <a:lnSpc>
                          <a:spcPct val="115000"/>
                        </a:lnSpc>
                        <a:spcBef>
                          <a:spcPts val="0"/>
                        </a:spcBef>
                        <a:spcAft>
                          <a:spcPts val="0"/>
                        </a:spcAft>
                        <a:buNone/>
                      </a:pPr>
                      <a:r>
                        <a:rPr lang="en"/>
                        <a:t>slowTerminalNum</a:t>
                      </a:r>
                      <a:endParaRPr/>
                    </a:p>
                  </a:txBody>
                  <a:tcPr marL="28575" marR="28575" marT="19050" marB="19050" anchor="b"/>
                </a:tc>
              </a:tr>
              <a:tr h="214325">
                <a:tc>
                  <a:txBody>
                    <a:bodyPr/>
                    <a:lstStyle/>
                    <a:p>
                      <a:pPr marL="0" lvl="0" indent="0" algn="ctr" rtl="0">
                        <a:lnSpc>
                          <a:spcPct val="115000"/>
                        </a:lnSpc>
                        <a:spcBef>
                          <a:spcPts val="0"/>
                        </a:spcBef>
                        <a:spcAft>
                          <a:spcPts val="0"/>
                        </a:spcAft>
                        <a:buNone/>
                      </a:pPr>
                      <a:r>
                        <a:rPr lang="en"/>
                        <a:t>stationAddress</a:t>
                      </a:r>
                      <a:endParaRPr/>
                    </a:p>
                  </a:txBody>
                  <a:tcPr marL="28575" marR="28575" marT="19050" marB="19050" anchor="b"/>
                </a:tc>
              </a:tr>
              <a:tr h="214325">
                <a:tc>
                  <a:txBody>
                    <a:bodyPr/>
                    <a:lstStyle/>
                    <a:p>
                      <a:pPr marL="0" lvl="0" indent="0" algn="ctr" rtl="0">
                        <a:lnSpc>
                          <a:spcPct val="115000"/>
                        </a:lnSpc>
                        <a:spcBef>
                          <a:spcPts val="0"/>
                        </a:spcBef>
                        <a:spcAft>
                          <a:spcPts val="0"/>
                        </a:spcAft>
                        <a:buNone/>
                      </a:pPr>
                      <a:r>
                        <a:rPr lang="en"/>
                        <a:t>stationId **</a:t>
                      </a:r>
                      <a:endParaRPr/>
                    </a:p>
                  </a:txBody>
                  <a:tcPr marL="28575" marR="28575" marT="19050" marB="19050" anchor="b"/>
                </a:tc>
              </a:tr>
              <a:tr h="214325">
                <a:tc>
                  <a:txBody>
                    <a:bodyPr/>
                    <a:lstStyle/>
                    <a:p>
                      <a:pPr marL="0" lvl="0" indent="0" algn="ctr" rtl="0">
                        <a:lnSpc>
                          <a:spcPct val="115000"/>
                        </a:lnSpc>
                        <a:spcBef>
                          <a:spcPts val="0"/>
                        </a:spcBef>
                        <a:spcAft>
                          <a:spcPts val="0"/>
                        </a:spcAft>
                        <a:buNone/>
                      </a:pPr>
                      <a:r>
                        <a:rPr lang="en"/>
                        <a:t>stationName</a:t>
                      </a:r>
                      <a:endParaRPr/>
                    </a:p>
                  </a:txBody>
                  <a:tcPr marL="28575" marR="28575" marT="19050" marB="19050" anchor="b"/>
                </a:tc>
              </a:tr>
              <a:tr h="214325">
                <a:tc>
                  <a:txBody>
                    <a:bodyPr/>
                    <a:lstStyle/>
                    <a:p>
                      <a:pPr marL="0" lvl="0" indent="0" algn="ctr" rtl="0">
                        <a:lnSpc>
                          <a:spcPct val="115000"/>
                        </a:lnSpc>
                        <a:spcBef>
                          <a:spcPts val="0"/>
                        </a:spcBef>
                        <a:spcAft>
                          <a:spcPts val="0"/>
                        </a:spcAft>
                        <a:buNone/>
                      </a:pPr>
                      <a:r>
                        <a:rPr lang="en"/>
                        <a:t>stationType</a:t>
                      </a:r>
                      <a:endParaRPr/>
                    </a:p>
                  </a:txBody>
                  <a:tcPr marL="28575" marR="28575" marT="19050" marB="19050" anchor="b"/>
                </a:tc>
              </a:tr>
            </a:tbl>
          </a:graphicData>
        </a:graphic>
      </p:graphicFrame>
      <p:graphicFrame>
        <p:nvGraphicFramePr>
          <p:cNvPr id="206" name="Shape 206"/>
          <p:cNvGraphicFramePr/>
          <p:nvPr/>
        </p:nvGraphicFramePr>
        <p:xfrm>
          <a:off x="3830550" y="2590725"/>
          <a:ext cx="1579300" cy="1700784"/>
        </p:xfrm>
        <a:graphic>
          <a:graphicData uri="http://schemas.openxmlformats.org/drawingml/2006/table">
            <a:tbl>
              <a:tblPr>
                <a:noFill/>
                <a:tableStyleId>{F26915A5-E12C-4AEA-A4DE-8CD967E0991F}</a:tableStyleId>
              </a:tblPr>
              <a:tblGrid>
                <a:gridCol w="1579300"/>
              </a:tblGrid>
              <a:tr h="187275">
                <a:tc>
                  <a:txBody>
                    <a:bodyPr/>
                    <a:lstStyle/>
                    <a:p>
                      <a:pPr marL="0" lvl="0" indent="0" algn="ctr" rtl="0">
                        <a:lnSpc>
                          <a:spcPct val="115000"/>
                        </a:lnSpc>
                        <a:spcBef>
                          <a:spcPts val="0"/>
                        </a:spcBef>
                        <a:spcAft>
                          <a:spcPts val="0"/>
                        </a:spcAft>
                        <a:buNone/>
                      </a:pPr>
                      <a:r>
                        <a:rPr lang="en">
                          <a:solidFill>
                            <a:schemeClr val="dk1"/>
                          </a:solidFill>
                        </a:rPr>
                        <a:t>pillcode *</a:t>
                      </a:r>
                      <a:endParaRPr/>
                    </a:p>
                  </a:txBody>
                  <a:tcPr marL="28575" marR="28575" marT="19050" marB="19050" anchor="b"/>
                </a:tc>
              </a:tr>
              <a:tr h="187275">
                <a:tc>
                  <a:txBody>
                    <a:bodyPr/>
                    <a:lstStyle/>
                    <a:p>
                      <a:pPr marL="0" lvl="0" indent="0" algn="ctr" rtl="0">
                        <a:lnSpc>
                          <a:spcPct val="115000"/>
                        </a:lnSpc>
                        <a:spcBef>
                          <a:spcPts val="0"/>
                        </a:spcBef>
                        <a:spcAft>
                          <a:spcPts val="0"/>
                        </a:spcAft>
                        <a:buNone/>
                      </a:pPr>
                      <a:r>
                        <a:rPr lang="en"/>
                        <a:t>prices</a:t>
                      </a:r>
                      <a:endParaRPr/>
                    </a:p>
                  </a:txBody>
                  <a:tcPr marL="28575" marR="28575" marT="19050" marB="19050" anchor="b"/>
                </a:tc>
              </a:tr>
              <a:tr h="187275">
                <a:tc>
                  <a:txBody>
                    <a:bodyPr/>
                    <a:lstStyle/>
                    <a:p>
                      <a:pPr marL="0" lvl="0" indent="0" algn="ctr" rtl="0">
                        <a:lnSpc>
                          <a:spcPct val="115000"/>
                        </a:lnSpc>
                        <a:spcBef>
                          <a:spcPts val="0"/>
                        </a:spcBef>
                        <a:spcAft>
                          <a:spcPts val="0"/>
                        </a:spcAft>
                        <a:buClr>
                          <a:schemeClr val="dk1"/>
                        </a:buClr>
                        <a:buSzPts val="1100"/>
                        <a:buFont typeface="Arial"/>
                        <a:buNone/>
                      </a:pPr>
                      <a:r>
                        <a:rPr lang="en">
                          <a:solidFill>
                            <a:schemeClr val="dk1"/>
                          </a:solidFill>
                        </a:rPr>
                        <a:t>opState</a:t>
                      </a:r>
                      <a:endParaRPr/>
                    </a:p>
                  </a:txBody>
                  <a:tcPr marL="28575" marR="28575" marT="19050" marB="19050" anchor="b"/>
                </a:tc>
              </a:tr>
              <a:tr h="187275">
                <a:tc>
                  <a:txBody>
                    <a:bodyPr/>
                    <a:lstStyle/>
                    <a:p>
                      <a:pPr marL="0" lvl="0" indent="0" algn="ctr" rtl="0">
                        <a:lnSpc>
                          <a:spcPct val="115000"/>
                        </a:lnSpc>
                        <a:spcBef>
                          <a:spcPts val="0"/>
                        </a:spcBef>
                        <a:spcAft>
                          <a:spcPts val="0"/>
                        </a:spcAft>
                        <a:buClr>
                          <a:schemeClr val="dk1"/>
                        </a:buClr>
                        <a:buSzPts val="1100"/>
                        <a:buFont typeface="Arial"/>
                        <a:buNone/>
                      </a:pPr>
                      <a:r>
                        <a:rPr lang="en">
                          <a:solidFill>
                            <a:schemeClr val="dk1"/>
                          </a:solidFill>
                        </a:rPr>
                        <a:t>stationId **</a:t>
                      </a:r>
                      <a:endParaRPr/>
                    </a:p>
                  </a:txBody>
                  <a:tcPr marL="28575" marR="28575" marT="19050" marB="19050" anchor="b"/>
                </a:tc>
              </a:tr>
              <a:tr h="187275">
                <a:tc>
                  <a:txBody>
                    <a:bodyPr/>
                    <a:lstStyle/>
                    <a:p>
                      <a:pPr marL="0" lvl="0" indent="0" algn="ctr" rtl="0">
                        <a:lnSpc>
                          <a:spcPct val="115000"/>
                        </a:lnSpc>
                        <a:spcBef>
                          <a:spcPts val="0"/>
                        </a:spcBef>
                        <a:spcAft>
                          <a:spcPts val="0"/>
                        </a:spcAft>
                        <a:buNone/>
                      </a:pPr>
                      <a:r>
                        <a:rPr lang="en"/>
                        <a:t>staName</a:t>
                      </a:r>
                      <a:endParaRPr/>
                    </a:p>
                  </a:txBody>
                  <a:tcPr marL="28575" marR="28575" marT="19050" marB="19050" anchor="b"/>
                </a:tc>
              </a:tr>
              <a:tr h="187275">
                <a:tc>
                  <a:txBody>
                    <a:bodyPr/>
                    <a:lstStyle/>
                    <a:p>
                      <a:pPr marL="0" lvl="0" indent="0" algn="ctr" rtl="0">
                        <a:lnSpc>
                          <a:spcPct val="115000"/>
                        </a:lnSpc>
                        <a:spcBef>
                          <a:spcPts val="0"/>
                        </a:spcBef>
                        <a:spcAft>
                          <a:spcPts val="0"/>
                        </a:spcAft>
                        <a:buNone/>
                      </a:pPr>
                      <a:r>
                        <a:rPr lang="en"/>
                        <a:t>terminalType</a:t>
                      </a:r>
                      <a:endParaRPr/>
                    </a:p>
                  </a:txBody>
                  <a:tcPr marL="28575" marR="28575" marT="19050" marB="19050" anchor="b"/>
                </a:tc>
              </a:tr>
            </a:tbl>
          </a:graphicData>
        </a:graphic>
      </p:graphicFrame>
      <p:graphicFrame>
        <p:nvGraphicFramePr>
          <p:cNvPr id="207" name="Shape 207"/>
          <p:cNvGraphicFramePr/>
          <p:nvPr/>
        </p:nvGraphicFramePr>
        <p:xfrm>
          <a:off x="6327950" y="2590725"/>
          <a:ext cx="1579300" cy="1564545"/>
        </p:xfrm>
        <a:graphic>
          <a:graphicData uri="http://schemas.openxmlformats.org/drawingml/2006/table">
            <a:tbl>
              <a:tblPr>
                <a:noFill/>
                <a:tableStyleId>{F26915A5-E12C-4AEA-A4DE-8CD967E0991F}</a:tableStyleId>
              </a:tblPr>
              <a:tblGrid>
                <a:gridCol w="1579300"/>
              </a:tblGrid>
              <a:tr h="349300">
                <a:tc>
                  <a:txBody>
                    <a:bodyPr/>
                    <a:lstStyle/>
                    <a:p>
                      <a:pPr marL="0" lvl="0" indent="0" algn="ctr" rtl="0">
                        <a:lnSpc>
                          <a:spcPct val="115000"/>
                        </a:lnSpc>
                        <a:spcBef>
                          <a:spcPts val="0"/>
                        </a:spcBef>
                        <a:spcAft>
                          <a:spcPts val="0"/>
                        </a:spcAft>
                        <a:buNone/>
                      </a:pPr>
                      <a:r>
                        <a:rPr lang="en" sz="1500"/>
                        <a:t>carTypeName</a:t>
                      </a:r>
                      <a:endParaRPr sz="1500"/>
                    </a:p>
                  </a:txBody>
                  <a:tcPr marL="28575" marR="28575" marT="19050" marB="19050" anchor="b"/>
                </a:tc>
              </a:tr>
              <a:tr h="291175">
                <a:tc>
                  <a:txBody>
                    <a:bodyPr/>
                    <a:lstStyle/>
                    <a:p>
                      <a:pPr marL="0" lvl="0" indent="0" algn="ctr" rtl="0">
                        <a:lnSpc>
                          <a:spcPct val="115000"/>
                        </a:lnSpc>
                        <a:spcBef>
                          <a:spcPts val="0"/>
                        </a:spcBef>
                        <a:spcAft>
                          <a:spcPts val="0"/>
                        </a:spcAft>
                        <a:buNone/>
                      </a:pPr>
                      <a:r>
                        <a:rPr lang="en" sz="1500"/>
                        <a:t>pileName</a:t>
                      </a:r>
                      <a:endParaRPr sz="1500"/>
                    </a:p>
                  </a:txBody>
                  <a:tcPr marL="28575" marR="28575" marT="19050" marB="19050" anchor="b"/>
                </a:tc>
              </a:tr>
              <a:tr h="291175">
                <a:tc>
                  <a:txBody>
                    <a:bodyPr/>
                    <a:lstStyle/>
                    <a:p>
                      <a:pPr marL="0" lvl="0" indent="0" algn="ctr" rtl="0">
                        <a:lnSpc>
                          <a:spcPct val="115000"/>
                        </a:lnSpc>
                        <a:spcBef>
                          <a:spcPts val="0"/>
                        </a:spcBef>
                        <a:spcAft>
                          <a:spcPts val="0"/>
                        </a:spcAft>
                        <a:buNone/>
                      </a:pPr>
                      <a:r>
                        <a:rPr lang="en" sz="1500"/>
                        <a:t>startTime</a:t>
                      </a:r>
                      <a:endParaRPr sz="1500"/>
                    </a:p>
                  </a:txBody>
                  <a:tcPr marL="28575" marR="28575" marT="19050" marB="19050" anchor="b"/>
                </a:tc>
              </a:tr>
              <a:tr h="291175">
                <a:tc>
                  <a:txBody>
                    <a:bodyPr/>
                    <a:lstStyle/>
                    <a:p>
                      <a:pPr marL="0" lvl="0" indent="0" algn="ctr" rtl="0">
                        <a:lnSpc>
                          <a:spcPct val="115000"/>
                        </a:lnSpc>
                        <a:spcBef>
                          <a:spcPts val="0"/>
                        </a:spcBef>
                        <a:spcAft>
                          <a:spcPts val="0"/>
                        </a:spcAft>
                        <a:buNone/>
                      </a:pPr>
                      <a:r>
                        <a:rPr lang="en" sz="1500">
                          <a:solidFill>
                            <a:schemeClr val="dk1"/>
                          </a:solidFill>
                        </a:rPr>
                        <a:t>stationId</a:t>
                      </a:r>
                      <a:r>
                        <a:rPr lang="en" sz="1500"/>
                        <a:t> **</a:t>
                      </a:r>
                      <a:endParaRPr sz="1500"/>
                    </a:p>
                  </a:txBody>
                  <a:tcPr marL="28575" marR="28575" marT="19050" marB="19050" anchor="b"/>
                </a:tc>
              </a:tr>
              <a:tr h="312275">
                <a:tc>
                  <a:txBody>
                    <a:bodyPr/>
                    <a:lstStyle/>
                    <a:p>
                      <a:pPr marL="0" lvl="0" indent="0" algn="ctr" rtl="0">
                        <a:lnSpc>
                          <a:spcPct val="115000"/>
                        </a:lnSpc>
                        <a:spcBef>
                          <a:spcPts val="0"/>
                        </a:spcBef>
                        <a:spcAft>
                          <a:spcPts val="0"/>
                        </a:spcAft>
                        <a:buNone/>
                      </a:pPr>
                      <a:r>
                        <a:rPr lang="en" sz="1500"/>
                        <a:t>userNickName</a:t>
                      </a:r>
                      <a:endParaRPr sz="1500"/>
                    </a:p>
                  </a:txBody>
                  <a:tcPr marL="28575" marR="28575" marT="19050" marB="19050" anchor="b"/>
                </a:tc>
              </a:tr>
            </a:tbl>
          </a:graphicData>
        </a:graphic>
      </p:graphicFrame>
      <p:sp>
        <p:nvSpPr>
          <p:cNvPr id="208" name="Shape 208"/>
          <p:cNvSpPr txBox="1"/>
          <p:nvPr/>
        </p:nvSpPr>
        <p:spPr>
          <a:xfrm>
            <a:off x="4043000" y="2203100"/>
            <a:ext cx="1154400" cy="3453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b="1" u="sng">
                <a:highlight>
                  <a:srgbClr val="FF9900"/>
                </a:highlight>
                <a:latin typeface="Times New Roman"/>
                <a:ea typeface="Times New Roman"/>
                <a:cs typeface="Times New Roman"/>
                <a:sym typeface="Times New Roman"/>
              </a:rPr>
              <a:t>Pile Table</a:t>
            </a:r>
            <a:endParaRPr b="1" u="sng">
              <a:highlight>
                <a:srgbClr val="FF9900"/>
              </a:highlight>
              <a:latin typeface="Times New Roman"/>
              <a:ea typeface="Times New Roman"/>
              <a:cs typeface="Times New Roman"/>
              <a:sym typeface="Times New Roman"/>
            </a:endParaRPr>
          </a:p>
        </p:txBody>
      </p:sp>
      <p:sp>
        <p:nvSpPr>
          <p:cNvPr id="209" name="Shape 209"/>
          <p:cNvSpPr txBox="1"/>
          <p:nvPr/>
        </p:nvSpPr>
        <p:spPr>
          <a:xfrm>
            <a:off x="1471200" y="2203100"/>
            <a:ext cx="1303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u="sng">
                <a:highlight>
                  <a:srgbClr val="FF9900"/>
                </a:highlight>
                <a:latin typeface="Times New Roman"/>
                <a:ea typeface="Times New Roman"/>
                <a:cs typeface="Times New Roman"/>
                <a:sym typeface="Times New Roman"/>
              </a:rPr>
              <a:t>Station Table</a:t>
            </a:r>
            <a:endParaRPr b="1" u="sng">
              <a:highlight>
                <a:srgbClr val="FF9900"/>
              </a:highlight>
              <a:latin typeface="Times New Roman"/>
              <a:ea typeface="Times New Roman"/>
              <a:cs typeface="Times New Roman"/>
              <a:sym typeface="Times New Roman"/>
            </a:endParaRPr>
          </a:p>
        </p:txBody>
      </p:sp>
      <p:sp>
        <p:nvSpPr>
          <p:cNvPr id="210" name="Shape 210"/>
          <p:cNvSpPr txBox="1"/>
          <p:nvPr/>
        </p:nvSpPr>
        <p:spPr>
          <a:xfrm>
            <a:off x="6215622" y="2203100"/>
            <a:ext cx="1861500" cy="34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u="sng">
                <a:highlight>
                  <a:srgbClr val="FF9900"/>
                </a:highlight>
                <a:latin typeface="Times New Roman"/>
                <a:ea typeface="Times New Roman"/>
                <a:cs typeface="Times New Roman"/>
                <a:sym typeface="Times New Roman"/>
              </a:rPr>
              <a:t>User Activity Table</a:t>
            </a:r>
            <a:endParaRPr b="1" u="sng">
              <a:highlight>
                <a:srgbClr val="FF9900"/>
              </a:highlight>
              <a:latin typeface="Times New Roman"/>
              <a:ea typeface="Times New Roman"/>
              <a:cs typeface="Times New Roman"/>
              <a:sym typeface="Times New Roman"/>
            </a:endParaRPr>
          </a:p>
        </p:txBody>
      </p:sp>
      <p:graphicFrame>
        <p:nvGraphicFramePr>
          <p:cNvPr id="211" name="Shape 211"/>
          <p:cNvGraphicFramePr/>
          <p:nvPr/>
        </p:nvGraphicFramePr>
        <p:xfrm>
          <a:off x="6356725" y="906400"/>
          <a:ext cx="1579300" cy="1203960"/>
        </p:xfrm>
        <a:graphic>
          <a:graphicData uri="http://schemas.openxmlformats.org/drawingml/2006/table">
            <a:tbl>
              <a:tblPr>
                <a:noFill/>
                <a:tableStyleId>{F26915A5-E12C-4AEA-A4DE-8CD967E0991F}</a:tableStyleId>
              </a:tblPr>
              <a:tblGrid>
                <a:gridCol w="1579300"/>
              </a:tblGrid>
              <a:tr h="285750">
                <a:tc>
                  <a:txBody>
                    <a:bodyPr/>
                    <a:lstStyle/>
                    <a:p>
                      <a:pPr marL="0" lvl="0" indent="0" algn="ctr" rtl="0">
                        <a:lnSpc>
                          <a:spcPct val="115000"/>
                        </a:lnSpc>
                        <a:spcBef>
                          <a:spcPts val="0"/>
                        </a:spcBef>
                        <a:spcAft>
                          <a:spcPts val="0"/>
                        </a:spcAft>
                        <a:buNone/>
                      </a:pPr>
                      <a:r>
                        <a:rPr lang="en" sz="1500"/>
                        <a:t>pillCode *</a:t>
                      </a:r>
                      <a:endParaRPr sz="1500"/>
                    </a:p>
                  </a:txBody>
                  <a:tcPr marL="28575" marR="28575" marT="19050" marB="19050" anchor="b"/>
                </a:tc>
              </a:tr>
              <a:tr h="285750">
                <a:tc>
                  <a:txBody>
                    <a:bodyPr/>
                    <a:lstStyle/>
                    <a:p>
                      <a:pPr marL="0" lvl="0" indent="0" algn="ctr" rtl="0">
                        <a:lnSpc>
                          <a:spcPct val="115000"/>
                        </a:lnSpc>
                        <a:spcBef>
                          <a:spcPts val="0"/>
                        </a:spcBef>
                        <a:spcAft>
                          <a:spcPts val="0"/>
                        </a:spcAft>
                        <a:buNone/>
                      </a:pPr>
                      <a:r>
                        <a:rPr lang="en" sz="1500"/>
                        <a:t>stateCode</a:t>
                      </a:r>
                      <a:endParaRPr sz="1500"/>
                    </a:p>
                  </a:txBody>
                  <a:tcPr marL="28575" marR="28575" marT="19050" marB="19050" anchor="b"/>
                </a:tc>
              </a:tr>
              <a:tr h="285750">
                <a:tc>
                  <a:txBody>
                    <a:bodyPr/>
                    <a:lstStyle/>
                    <a:p>
                      <a:pPr marL="0" lvl="0" indent="0" algn="ctr" rtl="0">
                        <a:lnSpc>
                          <a:spcPct val="115000"/>
                        </a:lnSpc>
                        <a:spcBef>
                          <a:spcPts val="0"/>
                        </a:spcBef>
                        <a:spcAft>
                          <a:spcPts val="0"/>
                        </a:spcAft>
                        <a:buNone/>
                      </a:pPr>
                      <a:r>
                        <a:rPr lang="en" sz="1500"/>
                        <a:t>stateName</a:t>
                      </a:r>
                      <a:endParaRPr sz="1500"/>
                    </a:p>
                  </a:txBody>
                  <a:tcPr marL="28575" marR="28575" marT="19050" marB="19050" anchor="b"/>
                </a:tc>
              </a:tr>
              <a:tr h="285750">
                <a:tc>
                  <a:txBody>
                    <a:bodyPr/>
                    <a:lstStyle/>
                    <a:p>
                      <a:pPr marL="0" lvl="0" indent="0" algn="ctr" rtl="0">
                        <a:lnSpc>
                          <a:spcPct val="115000"/>
                        </a:lnSpc>
                        <a:spcBef>
                          <a:spcPts val="0"/>
                        </a:spcBef>
                        <a:spcAft>
                          <a:spcPts val="0"/>
                        </a:spcAft>
                        <a:buNone/>
                      </a:pPr>
                      <a:r>
                        <a:rPr lang="en" sz="1500"/>
                        <a:t>time</a:t>
                      </a:r>
                      <a:endParaRPr sz="1500"/>
                    </a:p>
                  </a:txBody>
                  <a:tcPr marL="28575" marR="28575" marT="19050" marB="19050" anchor="b"/>
                </a:tc>
              </a:tr>
            </a:tbl>
          </a:graphicData>
        </a:graphic>
      </p:graphicFrame>
      <p:sp>
        <p:nvSpPr>
          <p:cNvPr id="212" name="Shape 212"/>
          <p:cNvSpPr txBox="1"/>
          <p:nvPr/>
        </p:nvSpPr>
        <p:spPr>
          <a:xfrm>
            <a:off x="6345700" y="531838"/>
            <a:ext cx="1543800" cy="34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u="sng">
                <a:highlight>
                  <a:srgbClr val="FF9900"/>
                </a:highlight>
                <a:latin typeface="Times New Roman"/>
                <a:ea typeface="Times New Roman"/>
                <a:cs typeface="Times New Roman"/>
                <a:sym typeface="Times New Roman"/>
              </a:rPr>
              <a:t>Pile State Table</a:t>
            </a:r>
            <a:endParaRPr b="1" u="sng">
              <a:highlight>
                <a:srgbClr val="FF9900"/>
              </a:highlight>
              <a:latin typeface="Times New Roman"/>
              <a:ea typeface="Times New Roman"/>
              <a:cs typeface="Times New Roman"/>
              <a:sym typeface="Times New Roman"/>
            </a:endParaRPr>
          </a:p>
        </p:txBody>
      </p:sp>
      <p:sp>
        <p:nvSpPr>
          <p:cNvPr id="213" name="Shape 213"/>
          <p:cNvSpPr txBox="1"/>
          <p:nvPr/>
        </p:nvSpPr>
        <p:spPr>
          <a:xfrm>
            <a:off x="4043000" y="4347550"/>
            <a:ext cx="1154400" cy="34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u="sng">
                <a:highlight>
                  <a:srgbClr val="FF9900"/>
                </a:highlight>
                <a:latin typeface="Times New Roman"/>
                <a:ea typeface="Times New Roman"/>
                <a:cs typeface="Times New Roman"/>
                <a:sym typeface="Times New Roman"/>
              </a:rPr>
              <a:t>Pile Table</a:t>
            </a:r>
            <a:endParaRPr b="1" u="sng">
              <a:highlight>
                <a:srgbClr val="FF9900"/>
              </a:highlight>
              <a:latin typeface="Times New Roman"/>
              <a:ea typeface="Times New Roman"/>
              <a:cs typeface="Times New Roman"/>
              <a:sym typeface="Times New Roman"/>
            </a:endParaRPr>
          </a:p>
        </p:txBody>
      </p:sp>
      <p:cxnSp>
        <p:nvCxnSpPr>
          <p:cNvPr id="214" name="Shape 214"/>
          <p:cNvCxnSpPr>
            <a:stCxn id="209" idx="3"/>
            <a:endCxn id="213" idx="1"/>
          </p:cNvCxnSpPr>
          <p:nvPr/>
        </p:nvCxnSpPr>
        <p:spPr>
          <a:xfrm>
            <a:off x="2774400" y="2489450"/>
            <a:ext cx="1268700" cy="2030700"/>
          </a:xfrm>
          <a:prstGeom prst="bentConnector3">
            <a:avLst>
              <a:gd name="adj1" fmla="val 49996"/>
            </a:avLst>
          </a:prstGeom>
          <a:noFill/>
          <a:ln w="9525" cap="flat" cmpd="sng">
            <a:solidFill>
              <a:schemeClr val="dk2"/>
            </a:solidFill>
            <a:prstDash val="solid"/>
            <a:round/>
            <a:headEnd type="none" w="lg" len="lg"/>
            <a:tailEnd type="none" w="lg" len="lg"/>
          </a:ln>
        </p:spPr>
      </p:cxnSp>
      <p:cxnSp>
        <p:nvCxnSpPr>
          <p:cNvPr id="215" name="Shape 215"/>
          <p:cNvCxnSpPr>
            <a:stCxn id="213" idx="3"/>
            <a:endCxn id="210" idx="1"/>
          </p:cNvCxnSpPr>
          <p:nvPr/>
        </p:nvCxnSpPr>
        <p:spPr>
          <a:xfrm rot="10800000" flipH="1">
            <a:off x="5197400" y="2375800"/>
            <a:ext cx="1018200" cy="2144400"/>
          </a:xfrm>
          <a:prstGeom prst="bentConnector3">
            <a:avLst>
              <a:gd name="adj1" fmla="val 50001"/>
            </a:avLst>
          </a:prstGeom>
          <a:noFill/>
          <a:ln w="9525" cap="flat" cmpd="sng">
            <a:solidFill>
              <a:schemeClr val="dk2"/>
            </a:solidFill>
            <a:prstDash val="solid"/>
            <a:round/>
            <a:headEnd type="none" w="lg" len="lg"/>
            <a:tailEnd type="none" w="lg" len="lg"/>
          </a:ln>
        </p:spPr>
      </p:cxnSp>
      <p:cxnSp>
        <p:nvCxnSpPr>
          <p:cNvPr id="216" name="Shape 216"/>
          <p:cNvCxnSpPr>
            <a:stCxn id="208" idx="0"/>
            <a:endCxn id="212" idx="1"/>
          </p:cNvCxnSpPr>
          <p:nvPr/>
        </p:nvCxnSpPr>
        <p:spPr>
          <a:xfrm rot="-5400000">
            <a:off x="4733750" y="591050"/>
            <a:ext cx="1498500" cy="1725600"/>
          </a:xfrm>
          <a:prstGeom prst="bentConnector2">
            <a:avLst/>
          </a:prstGeom>
          <a:noFill/>
          <a:ln w="9525" cap="flat" cmpd="sng">
            <a:solidFill>
              <a:schemeClr val="dk2"/>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800"/>
              <a:t>Current Stage</a:t>
            </a:r>
            <a:endParaRPr sz="3800"/>
          </a:p>
        </p:txBody>
      </p:sp>
      <p:sp>
        <p:nvSpPr>
          <p:cNvPr id="222" name="Shape 2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rtl="0">
              <a:lnSpc>
                <a:spcPct val="90000"/>
              </a:lnSpc>
              <a:spcBef>
                <a:spcPts val="1000"/>
              </a:spcBef>
              <a:spcAft>
                <a:spcPts val="0"/>
              </a:spcAft>
              <a:buClr>
                <a:schemeClr val="dk1"/>
              </a:buClr>
              <a:buSzPts val="2200"/>
              <a:buChar char="●"/>
            </a:pPr>
            <a:r>
              <a:rPr lang="en" sz="2200" dirty="0">
                <a:solidFill>
                  <a:schemeClr val="dk1"/>
                </a:solidFill>
              </a:rPr>
              <a:t>Data size: 622MB </a:t>
            </a:r>
            <a:r>
              <a:rPr lang="en" sz="2200" dirty="0" smtClean="0">
                <a:solidFill>
                  <a:schemeClr val="dk1"/>
                </a:solidFill>
              </a:rPr>
              <a:t>(</a:t>
            </a:r>
            <a:r>
              <a:rPr lang="en-US" sz="2200" dirty="0" smtClean="0">
                <a:solidFill>
                  <a:schemeClr val="dk1"/>
                </a:solidFill>
              </a:rPr>
              <a:t>&gt;100</a:t>
            </a:r>
            <a:r>
              <a:rPr lang="en" sz="2200" dirty="0" smtClean="0">
                <a:solidFill>
                  <a:schemeClr val="dk1"/>
                </a:solidFill>
              </a:rPr>
              <a:t> </a:t>
            </a:r>
            <a:r>
              <a:rPr lang="en" sz="2200" dirty="0">
                <a:solidFill>
                  <a:schemeClr val="dk1"/>
                </a:solidFill>
              </a:rPr>
              <a:t>stations with </a:t>
            </a:r>
            <a:r>
              <a:rPr lang="en-US" sz="2200" dirty="0" smtClean="0">
                <a:solidFill>
                  <a:schemeClr val="dk1"/>
                </a:solidFill>
              </a:rPr>
              <a:t>1500 </a:t>
            </a:r>
            <a:r>
              <a:rPr lang="en" sz="2200" dirty="0" smtClean="0">
                <a:solidFill>
                  <a:schemeClr val="dk1"/>
                </a:solidFill>
              </a:rPr>
              <a:t>outlets</a:t>
            </a:r>
            <a:r>
              <a:rPr lang="en" sz="2200" dirty="0">
                <a:solidFill>
                  <a:schemeClr val="dk1"/>
                </a:solidFill>
              </a:rPr>
              <a:t>)</a:t>
            </a:r>
            <a:endParaRPr sz="2200" dirty="0">
              <a:solidFill>
                <a:schemeClr val="dk1"/>
              </a:solidFill>
            </a:endParaRPr>
          </a:p>
          <a:p>
            <a:pPr marL="457200" lvl="0" indent="-368300" rtl="0">
              <a:lnSpc>
                <a:spcPct val="90000"/>
              </a:lnSpc>
              <a:spcBef>
                <a:spcPts val="0"/>
              </a:spcBef>
              <a:spcAft>
                <a:spcPts val="0"/>
              </a:spcAft>
              <a:buClr>
                <a:schemeClr val="dk1"/>
              </a:buClr>
              <a:buSzPts val="2200"/>
              <a:buChar char="●"/>
            </a:pPr>
            <a:r>
              <a:rPr lang="en" sz="2200" dirty="0">
                <a:solidFill>
                  <a:schemeClr val="dk1"/>
                </a:solidFill>
              </a:rPr>
              <a:t>Day of activities: </a:t>
            </a:r>
            <a:endParaRPr sz="2200" dirty="0">
              <a:solidFill>
                <a:schemeClr val="dk1"/>
              </a:solidFill>
            </a:endParaRPr>
          </a:p>
          <a:p>
            <a:pPr marL="914400" lvl="1" indent="-368300" rtl="0">
              <a:lnSpc>
                <a:spcPct val="90000"/>
              </a:lnSpc>
              <a:spcBef>
                <a:spcPts val="0"/>
              </a:spcBef>
              <a:spcAft>
                <a:spcPts val="0"/>
              </a:spcAft>
              <a:buClr>
                <a:schemeClr val="dk1"/>
              </a:buClr>
              <a:buSzPts val="2200"/>
              <a:buChar char="○"/>
            </a:pPr>
            <a:r>
              <a:rPr lang="en-US" sz="2200" dirty="0" smtClean="0">
                <a:solidFill>
                  <a:schemeClr val="dk1"/>
                </a:solidFill>
              </a:rPr>
              <a:t>~</a:t>
            </a:r>
            <a:r>
              <a:rPr lang="en" sz="2200" dirty="0" smtClean="0">
                <a:solidFill>
                  <a:schemeClr val="dk1"/>
                </a:solidFill>
              </a:rPr>
              <a:t>102 </a:t>
            </a:r>
            <a:r>
              <a:rPr lang="en" sz="2200" dirty="0">
                <a:solidFill>
                  <a:schemeClr val="dk1"/>
                </a:solidFill>
              </a:rPr>
              <a:t>days recorded</a:t>
            </a:r>
            <a:endParaRPr sz="2200" dirty="0">
              <a:solidFill>
                <a:schemeClr val="dk1"/>
              </a:solidFill>
            </a:endParaRPr>
          </a:p>
          <a:p>
            <a:pPr marL="914400" lvl="1" indent="-368300" rtl="0">
              <a:lnSpc>
                <a:spcPct val="90000"/>
              </a:lnSpc>
              <a:spcBef>
                <a:spcPts val="0"/>
              </a:spcBef>
              <a:spcAft>
                <a:spcPts val="0"/>
              </a:spcAft>
              <a:buClr>
                <a:schemeClr val="dk1"/>
              </a:buClr>
              <a:buSzPts val="2200"/>
              <a:buChar char="○"/>
            </a:pPr>
            <a:r>
              <a:rPr lang="en-US" sz="2200" dirty="0">
                <a:solidFill>
                  <a:schemeClr val="dk1"/>
                </a:solidFill>
              </a:rPr>
              <a:t>1</a:t>
            </a:r>
            <a:r>
              <a:rPr lang="en" sz="2200" dirty="0" smtClean="0">
                <a:solidFill>
                  <a:schemeClr val="dk1"/>
                </a:solidFill>
              </a:rPr>
              <a:t>5-30 </a:t>
            </a:r>
            <a:r>
              <a:rPr lang="en" sz="2200" dirty="0">
                <a:solidFill>
                  <a:schemeClr val="dk1"/>
                </a:solidFill>
              </a:rPr>
              <a:t>minutes interval</a:t>
            </a:r>
            <a:endParaRPr sz="2200" dirty="0">
              <a:solidFill>
                <a:schemeClr val="dk1"/>
              </a:solidFill>
            </a:endParaRPr>
          </a:p>
          <a:p>
            <a:pPr marL="457200" lvl="0" indent="-368300" rtl="0">
              <a:lnSpc>
                <a:spcPct val="90000"/>
              </a:lnSpc>
              <a:spcBef>
                <a:spcPts val="0"/>
              </a:spcBef>
              <a:spcAft>
                <a:spcPts val="0"/>
              </a:spcAft>
              <a:buClr>
                <a:schemeClr val="dk1"/>
              </a:buClr>
              <a:buSzPts val="2200"/>
              <a:buChar char="●"/>
            </a:pPr>
            <a:r>
              <a:rPr lang="en" sz="2200" dirty="0">
                <a:solidFill>
                  <a:schemeClr val="dk1"/>
                </a:solidFill>
              </a:rPr>
              <a:t>Type of charging station: </a:t>
            </a:r>
            <a:endParaRPr sz="2200" dirty="0">
              <a:solidFill>
                <a:schemeClr val="dk1"/>
              </a:solidFill>
            </a:endParaRPr>
          </a:p>
          <a:p>
            <a:pPr marL="914400" lvl="1" indent="-368300" rtl="0">
              <a:lnSpc>
                <a:spcPct val="90000"/>
              </a:lnSpc>
              <a:spcBef>
                <a:spcPts val="0"/>
              </a:spcBef>
              <a:spcAft>
                <a:spcPts val="0"/>
              </a:spcAft>
              <a:buClr>
                <a:schemeClr val="dk1"/>
              </a:buClr>
              <a:buSzPts val="2200"/>
              <a:buChar char="○"/>
            </a:pPr>
            <a:r>
              <a:rPr lang="en" sz="2200" dirty="0">
                <a:solidFill>
                  <a:schemeClr val="dk1"/>
                </a:solidFill>
              </a:rPr>
              <a:t>residential, workplace, industrial park, hotel</a:t>
            </a:r>
            <a:endParaRPr sz="2200" dirty="0">
              <a:solidFill>
                <a:schemeClr val="dk1"/>
              </a:solidFill>
            </a:endParaRPr>
          </a:p>
          <a:p>
            <a:pPr marL="457200" lvl="0" indent="-368300" rtl="0">
              <a:lnSpc>
                <a:spcPct val="90000"/>
              </a:lnSpc>
              <a:spcBef>
                <a:spcPts val="0"/>
              </a:spcBef>
              <a:spcAft>
                <a:spcPts val="0"/>
              </a:spcAft>
              <a:buClr>
                <a:schemeClr val="dk1"/>
              </a:buClr>
              <a:buSzPts val="2200"/>
              <a:buChar char="●"/>
            </a:pPr>
            <a:r>
              <a:rPr lang="en" sz="2200" dirty="0">
                <a:solidFill>
                  <a:schemeClr val="dk1"/>
                </a:solidFill>
              </a:rPr>
              <a:t>Type of EVs:</a:t>
            </a:r>
            <a:endParaRPr sz="2200" dirty="0">
              <a:solidFill>
                <a:schemeClr val="dk1"/>
              </a:solidFill>
            </a:endParaRPr>
          </a:p>
          <a:p>
            <a:pPr marL="914400" lvl="1" indent="-368300" rtl="0">
              <a:lnSpc>
                <a:spcPct val="90000"/>
              </a:lnSpc>
              <a:spcBef>
                <a:spcPts val="0"/>
              </a:spcBef>
              <a:spcAft>
                <a:spcPts val="0"/>
              </a:spcAft>
              <a:buClr>
                <a:schemeClr val="dk1"/>
              </a:buClr>
              <a:buSzPts val="2200"/>
              <a:buChar char="○"/>
            </a:pPr>
            <a:r>
              <a:rPr lang="en" sz="2200" dirty="0">
                <a:solidFill>
                  <a:schemeClr val="dk1"/>
                </a:solidFill>
              </a:rPr>
              <a:t>BAIC EX200, BAIC EU260, BYD e5, BYD Song, BMW i3..  </a:t>
            </a:r>
            <a:endParaRPr sz="2200" dirty="0">
              <a:solidFill>
                <a:schemeClr val="dk1"/>
              </a:solidFill>
            </a:endParaRPr>
          </a:p>
          <a:p>
            <a:pPr marL="0" lvl="0" indent="0">
              <a:spcBef>
                <a:spcPts val="0"/>
              </a:spcBef>
              <a:spcAft>
                <a:spcPts val="1600"/>
              </a:spcAft>
              <a:buNone/>
            </a:pPr>
            <a:endParaRPr sz="24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4400"/>
              <a:t>Questions</a:t>
            </a:r>
            <a:endParaRPr/>
          </a:p>
        </p:txBody>
      </p:sp>
      <p:sp>
        <p:nvSpPr>
          <p:cNvPr id="228" name="Shape 228"/>
          <p:cNvSpPr txBox="1">
            <a:spLocks noGrp="1"/>
          </p:cNvSpPr>
          <p:nvPr>
            <p:ph type="body" idx="1"/>
          </p:nvPr>
        </p:nvSpPr>
        <p:spPr>
          <a:xfrm>
            <a:off x="311700" y="1017725"/>
            <a:ext cx="8520600" cy="3362700"/>
          </a:xfrm>
          <a:prstGeom prst="rect">
            <a:avLst/>
          </a:prstGeom>
        </p:spPr>
        <p:txBody>
          <a:bodyPr spcFirstLastPara="1" wrap="square" lIns="91425" tIns="91425" rIns="91425" bIns="91425" anchor="t" anchorCtr="0">
            <a:noAutofit/>
          </a:bodyPr>
          <a:lstStyle/>
          <a:p>
            <a:pPr marL="457200" lvl="0" indent="-381000" rtl="0">
              <a:lnSpc>
                <a:spcPct val="90000"/>
              </a:lnSpc>
              <a:spcBef>
                <a:spcPts val="1000"/>
              </a:spcBef>
              <a:spcAft>
                <a:spcPts val="0"/>
              </a:spcAft>
              <a:buClr>
                <a:schemeClr val="dk1"/>
              </a:buClr>
              <a:buSzPts val="2400"/>
              <a:buChar char="●"/>
            </a:pPr>
            <a:r>
              <a:rPr lang="en" sz="2400">
                <a:solidFill>
                  <a:schemeClr val="dk1"/>
                </a:solidFill>
              </a:rPr>
              <a:t>EV charging station demand profile, i.e. </a:t>
            </a:r>
            <a:r>
              <a:rPr lang="en" sz="2400" dirty="0">
                <a:solidFill>
                  <a:schemeClr val="dk1"/>
                </a:solidFill>
              </a:rPr>
              <a:t>load forecasting</a:t>
            </a:r>
            <a:endParaRPr sz="2400" dirty="0">
              <a:solidFill>
                <a:schemeClr val="dk1"/>
              </a:solidFill>
            </a:endParaRPr>
          </a:p>
          <a:p>
            <a:pPr marL="0" lvl="0" indent="0" rtl="0">
              <a:lnSpc>
                <a:spcPct val="90000"/>
              </a:lnSpc>
              <a:spcBef>
                <a:spcPts val="1000"/>
              </a:spcBef>
              <a:spcAft>
                <a:spcPts val="0"/>
              </a:spcAft>
              <a:buNone/>
            </a:pPr>
            <a:endParaRPr sz="2400" dirty="0">
              <a:solidFill>
                <a:schemeClr val="dk1"/>
              </a:solidFill>
            </a:endParaRPr>
          </a:p>
          <a:p>
            <a:pPr marL="457200" lvl="0" indent="-381000" rtl="0">
              <a:lnSpc>
                <a:spcPct val="90000"/>
              </a:lnSpc>
              <a:spcBef>
                <a:spcPts val="1000"/>
              </a:spcBef>
              <a:spcAft>
                <a:spcPts val="0"/>
              </a:spcAft>
              <a:buClr>
                <a:schemeClr val="dk1"/>
              </a:buClr>
              <a:buSzPts val="2400"/>
              <a:buChar char="●"/>
            </a:pPr>
            <a:r>
              <a:rPr lang="en" sz="2400" dirty="0">
                <a:solidFill>
                  <a:schemeClr val="dk1"/>
                </a:solidFill>
              </a:rPr>
              <a:t>If the company/Shenzhen city wants to deploy another 1000 charging stations, where shall they be?</a:t>
            </a:r>
            <a:endParaRPr sz="2400" dirty="0">
              <a:solidFill>
                <a:schemeClr val="dk1"/>
              </a:solidFill>
            </a:endParaRPr>
          </a:p>
          <a:p>
            <a:pPr marL="0" lvl="0" indent="0" rtl="0">
              <a:lnSpc>
                <a:spcPct val="90000"/>
              </a:lnSpc>
              <a:spcBef>
                <a:spcPts val="1000"/>
              </a:spcBef>
              <a:spcAft>
                <a:spcPts val="0"/>
              </a:spcAft>
              <a:buNone/>
            </a:pPr>
            <a:endParaRPr sz="2400" dirty="0">
              <a:solidFill>
                <a:schemeClr val="dk1"/>
              </a:solidFill>
            </a:endParaRPr>
          </a:p>
          <a:p>
            <a:pPr marL="457200" lvl="0" indent="-381000" rtl="0">
              <a:lnSpc>
                <a:spcPct val="90000"/>
              </a:lnSpc>
              <a:spcBef>
                <a:spcPts val="1000"/>
              </a:spcBef>
              <a:spcAft>
                <a:spcPts val="0"/>
              </a:spcAft>
              <a:buClr>
                <a:schemeClr val="dk1"/>
              </a:buClr>
              <a:buSzPts val="2400"/>
              <a:buChar char="●"/>
            </a:pPr>
            <a:r>
              <a:rPr lang="en" sz="2400" dirty="0">
                <a:solidFill>
                  <a:schemeClr val="dk1"/>
                </a:solidFill>
              </a:rPr>
              <a:t>How to improve the station conditions to raise EV drivers user satisfactory rating?</a:t>
            </a:r>
            <a:endParaRPr sz="2400" dirty="0">
              <a:solidFill>
                <a:schemeClr val="dk1"/>
              </a:solidFill>
            </a:endParaRPr>
          </a:p>
          <a:p>
            <a:pPr marL="0" lvl="0" indent="0" rtl="0">
              <a:spcBef>
                <a:spcPts val="0"/>
              </a:spcBef>
              <a:spcAft>
                <a:spcPts val="1600"/>
              </a:spcAft>
              <a:buNone/>
            </a:pPr>
            <a:endParaRPr sz="2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4" name="Shape 2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400"/>
              <a:t>Questions</a:t>
            </a:r>
            <a:endParaRPr/>
          </a:p>
        </p:txBody>
      </p:sp>
      <p:sp>
        <p:nvSpPr>
          <p:cNvPr id="6" name="Shape 228"/>
          <p:cNvSpPr txBox="1">
            <a:spLocks noGrp="1"/>
          </p:cNvSpPr>
          <p:nvPr>
            <p:ph type="body" idx="1"/>
          </p:nvPr>
        </p:nvSpPr>
        <p:spPr>
          <a:xfrm>
            <a:off x="311700" y="1017725"/>
            <a:ext cx="8520600" cy="3362700"/>
          </a:xfrm>
          <a:prstGeom prst="rect">
            <a:avLst/>
          </a:prstGeom>
        </p:spPr>
        <p:txBody>
          <a:bodyPr spcFirstLastPara="1" wrap="square" lIns="91425" tIns="91425" rIns="91425" bIns="91425" anchor="t" anchorCtr="0">
            <a:noAutofit/>
          </a:bodyPr>
          <a:lstStyle/>
          <a:p>
            <a:pPr marL="457200" lvl="0" indent="-381000" rtl="0">
              <a:lnSpc>
                <a:spcPct val="90000"/>
              </a:lnSpc>
              <a:spcBef>
                <a:spcPts val="1000"/>
              </a:spcBef>
              <a:spcAft>
                <a:spcPts val="0"/>
              </a:spcAft>
              <a:buClr>
                <a:schemeClr val="dk1"/>
              </a:buClr>
              <a:buSzPts val="2400"/>
              <a:buChar char="●"/>
            </a:pPr>
            <a:r>
              <a:rPr lang="en" sz="2200" b="1" dirty="0">
                <a:solidFill>
                  <a:schemeClr val="dk1"/>
                </a:solidFill>
              </a:rPr>
              <a:t>EV charging station demand profile, i.e. load forecasting</a:t>
            </a:r>
            <a:endParaRPr sz="2200" b="1" dirty="0">
              <a:solidFill>
                <a:schemeClr val="dk1"/>
              </a:solidFill>
            </a:endParaRPr>
          </a:p>
          <a:p>
            <a:pPr marL="0" lvl="0" indent="0" rtl="0">
              <a:lnSpc>
                <a:spcPct val="90000"/>
              </a:lnSpc>
              <a:spcBef>
                <a:spcPts val="1000"/>
              </a:spcBef>
              <a:spcAft>
                <a:spcPts val="0"/>
              </a:spcAft>
              <a:buNone/>
            </a:pPr>
            <a:endParaRPr sz="2400" dirty="0">
              <a:solidFill>
                <a:schemeClr val="dk1"/>
              </a:solidFill>
            </a:endParaRPr>
          </a:p>
          <a:p>
            <a:pPr marL="457200" lvl="0" indent="-381000" rtl="0">
              <a:lnSpc>
                <a:spcPct val="90000"/>
              </a:lnSpc>
              <a:spcBef>
                <a:spcPts val="1000"/>
              </a:spcBef>
              <a:spcAft>
                <a:spcPts val="0"/>
              </a:spcAft>
              <a:buClr>
                <a:schemeClr val="dk1"/>
              </a:buClr>
              <a:buSzPts val="2400"/>
              <a:buChar char="●"/>
            </a:pPr>
            <a:r>
              <a:rPr lang="en" sz="2400" dirty="0">
                <a:solidFill>
                  <a:schemeClr val="dk1"/>
                </a:solidFill>
              </a:rPr>
              <a:t>If the company/Shenzhen city wants to deploy another 1000 charging stations, where shall they be?</a:t>
            </a:r>
            <a:endParaRPr sz="2400" dirty="0">
              <a:solidFill>
                <a:schemeClr val="dk1"/>
              </a:solidFill>
            </a:endParaRPr>
          </a:p>
          <a:p>
            <a:pPr marL="0" lvl="0" indent="0" rtl="0">
              <a:lnSpc>
                <a:spcPct val="90000"/>
              </a:lnSpc>
              <a:spcBef>
                <a:spcPts val="1000"/>
              </a:spcBef>
              <a:spcAft>
                <a:spcPts val="0"/>
              </a:spcAft>
              <a:buNone/>
            </a:pPr>
            <a:endParaRPr sz="2400" dirty="0">
              <a:solidFill>
                <a:schemeClr val="dk1"/>
              </a:solidFill>
            </a:endParaRPr>
          </a:p>
          <a:p>
            <a:pPr marL="457200" lvl="0" indent="-381000" rtl="0">
              <a:lnSpc>
                <a:spcPct val="90000"/>
              </a:lnSpc>
              <a:spcBef>
                <a:spcPts val="1000"/>
              </a:spcBef>
              <a:spcAft>
                <a:spcPts val="0"/>
              </a:spcAft>
              <a:buClr>
                <a:schemeClr val="dk1"/>
              </a:buClr>
              <a:buSzPts val="2400"/>
              <a:buChar char="●"/>
            </a:pPr>
            <a:r>
              <a:rPr lang="en" sz="2400" dirty="0">
                <a:solidFill>
                  <a:schemeClr val="dk1"/>
                </a:solidFill>
              </a:rPr>
              <a:t>How to improve the station conditions to raise EV drivers user satisfactory rating?</a:t>
            </a:r>
            <a:endParaRPr sz="2400" dirty="0">
              <a:solidFill>
                <a:schemeClr val="dk1"/>
              </a:solidFill>
            </a:endParaRPr>
          </a:p>
          <a:p>
            <a:pPr marL="0" lvl="0" indent="0" rtl="0">
              <a:spcBef>
                <a:spcPts val="0"/>
              </a:spcBef>
              <a:spcAft>
                <a:spcPts val="1600"/>
              </a:spcAft>
              <a:buNone/>
            </a:pPr>
            <a:endParaRPr sz="2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Load Forecasting</a:t>
            </a:r>
            <a:endParaRPr/>
          </a:p>
        </p:txBody>
      </p:sp>
      <p:sp>
        <p:nvSpPr>
          <p:cNvPr id="240" name="Shape 240"/>
          <p:cNvSpPr txBox="1">
            <a:spLocks noGrp="1"/>
          </p:cNvSpPr>
          <p:nvPr>
            <p:ph type="body" idx="1"/>
          </p:nvPr>
        </p:nvSpPr>
        <p:spPr>
          <a:xfrm>
            <a:off x="311700" y="97162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solidFill>
                  <a:srgbClr val="666666"/>
                </a:solidFill>
              </a:rPr>
              <a:t>Definition:</a:t>
            </a:r>
            <a:r>
              <a:rPr lang="en" dirty="0">
                <a:solidFill>
                  <a:srgbClr val="000000"/>
                </a:solidFill>
              </a:rPr>
              <a:t> </a:t>
            </a:r>
            <a:endParaRPr dirty="0">
              <a:solidFill>
                <a:srgbClr val="000000"/>
              </a:solidFill>
            </a:endParaRPr>
          </a:p>
          <a:p>
            <a:pPr marL="0" lvl="0" indent="457200" algn="just" rtl="0">
              <a:spcBef>
                <a:spcPts val="1600"/>
              </a:spcBef>
              <a:spcAft>
                <a:spcPts val="0"/>
              </a:spcAft>
              <a:buNone/>
            </a:pPr>
            <a:r>
              <a:rPr lang="en" sz="2000" dirty="0">
                <a:solidFill>
                  <a:srgbClr val="000000"/>
                </a:solidFill>
                <a:highlight>
                  <a:srgbClr val="FFFFFF"/>
                </a:highlight>
              </a:rPr>
              <a:t>Load forecasting is a technique mainly used by utility companies to predict the power/energy needed to meet the demand and supply equilibrium within a specific time interval. </a:t>
            </a:r>
            <a:endParaRPr sz="2000" dirty="0">
              <a:solidFill>
                <a:srgbClr val="000000"/>
              </a:solidFill>
              <a:highlight>
                <a:srgbClr val="FFFFFF"/>
              </a:highlight>
            </a:endParaRPr>
          </a:p>
          <a:p>
            <a:pPr marL="0" lvl="0" indent="0" rtl="0">
              <a:spcBef>
                <a:spcPts val="1600"/>
              </a:spcBef>
              <a:spcAft>
                <a:spcPts val="0"/>
              </a:spcAft>
              <a:buNone/>
            </a:pPr>
            <a:r>
              <a:rPr lang="en" dirty="0">
                <a:solidFill>
                  <a:srgbClr val="666666"/>
                </a:solidFill>
              </a:rPr>
              <a:t>Dr. T. Hong’s Must-know basics of forecasting: </a:t>
            </a:r>
            <a:endParaRPr dirty="0">
              <a:solidFill>
                <a:srgbClr val="000000"/>
              </a:solidFill>
              <a:highlight>
                <a:srgbClr val="FFFFFF"/>
              </a:highlight>
            </a:endParaRPr>
          </a:p>
          <a:p>
            <a:pPr marL="457200" lvl="0" indent="-342900" rtl="0">
              <a:spcBef>
                <a:spcPts val="1600"/>
              </a:spcBef>
              <a:spcAft>
                <a:spcPts val="0"/>
              </a:spcAft>
              <a:buClr>
                <a:srgbClr val="000000"/>
              </a:buClr>
              <a:buSzPts val="1800"/>
              <a:buAutoNum type="arabicPeriod"/>
            </a:pPr>
            <a:r>
              <a:rPr lang="en" dirty="0">
                <a:solidFill>
                  <a:srgbClr val="000000"/>
                </a:solidFill>
                <a:highlight>
                  <a:srgbClr val="FFFFFF"/>
                </a:highlight>
              </a:rPr>
              <a:t>All forecasts are wrong</a:t>
            </a:r>
            <a:endParaRPr dirty="0">
              <a:solidFill>
                <a:srgbClr val="000000"/>
              </a:solidFill>
              <a:highlight>
                <a:srgbClr val="FFFFFF"/>
              </a:highlight>
            </a:endParaRPr>
          </a:p>
          <a:p>
            <a:pPr marL="457200" lvl="0" indent="-342900" rtl="0">
              <a:spcBef>
                <a:spcPts val="0"/>
              </a:spcBef>
              <a:spcAft>
                <a:spcPts val="0"/>
              </a:spcAft>
              <a:buClr>
                <a:srgbClr val="000000"/>
              </a:buClr>
              <a:buSzPts val="1800"/>
              <a:buAutoNum type="arabicPeriod"/>
            </a:pPr>
            <a:r>
              <a:rPr lang="en" dirty="0">
                <a:solidFill>
                  <a:srgbClr val="000000"/>
                </a:solidFill>
                <a:highlight>
                  <a:srgbClr val="FFFFFF"/>
                </a:highlight>
              </a:rPr>
              <a:t>Accuracy is never guaranteed</a:t>
            </a:r>
            <a:endParaRPr dirty="0">
              <a:solidFill>
                <a:srgbClr val="000000"/>
              </a:solidFill>
              <a:highlight>
                <a:srgbClr val="FFFFFF"/>
              </a:highlight>
            </a:endParaRPr>
          </a:p>
          <a:p>
            <a:pPr marL="0" lvl="0" indent="0" rtl="0">
              <a:spcBef>
                <a:spcPts val="1600"/>
              </a:spcBef>
              <a:spcAft>
                <a:spcPts val="0"/>
              </a:spcAft>
              <a:buNone/>
            </a:pPr>
            <a:endParaRPr sz="800" dirty="0">
              <a:solidFill>
                <a:srgbClr val="000000"/>
              </a:solidFill>
              <a:highlight>
                <a:srgbClr val="FFFFFF"/>
              </a:highlight>
            </a:endParaRPr>
          </a:p>
          <a:p>
            <a:pPr marL="0" lvl="0" indent="0" rtl="0">
              <a:spcBef>
                <a:spcPts val="1600"/>
              </a:spcBef>
              <a:spcAft>
                <a:spcPts val="1600"/>
              </a:spcAft>
              <a:buNone/>
            </a:pPr>
            <a:r>
              <a:rPr lang="en" sz="800" dirty="0">
                <a:solidFill>
                  <a:srgbClr val="000000"/>
                </a:solidFill>
                <a:highlight>
                  <a:srgbClr val="FFFFFF"/>
                </a:highlight>
              </a:rPr>
              <a:t>Citation: T. Hong, </a:t>
            </a:r>
            <a:r>
              <a:rPr lang="en" sz="800" dirty="0">
                <a:solidFill>
                  <a:srgbClr val="000000"/>
                </a:solidFill>
                <a:hlinkClick r:id="rId3"/>
              </a:rPr>
              <a:t>David A. Dickey</a:t>
            </a:r>
            <a:r>
              <a:rPr lang="en" sz="800" dirty="0">
                <a:solidFill>
                  <a:srgbClr val="000000"/>
                </a:solidFill>
              </a:rPr>
              <a:t>, </a:t>
            </a:r>
            <a:r>
              <a:rPr lang="en" sz="800" dirty="0">
                <a:solidFill>
                  <a:srgbClr val="000000"/>
                </a:solidFill>
                <a:hlinkClick r:id="rId4"/>
              </a:rPr>
              <a:t>Electric load forecasting: fundamentals and best practices</a:t>
            </a:r>
            <a:endParaRPr sz="800" dirty="0">
              <a:solidFill>
                <a:srgbClr val="000000"/>
              </a:solidFill>
              <a:highlight>
                <a:srgbClr val="FFFFFF"/>
              </a:highligh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History of Load Forecasting</a:t>
            </a:r>
            <a:endParaRPr/>
          </a:p>
        </p:txBody>
      </p:sp>
      <p:sp>
        <p:nvSpPr>
          <p:cNvPr id="246" name="Shape 2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solidFill>
                  <a:schemeClr val="tx1"/>
                </a:solidFill>
              </a:rPr>
              <a:t>“Load Forecasting Bibliography Phase I” &amp; “Load Forecasting Bibliography Phase II” are published in the early 1980s by </a:t>
            </a:r>
            <a:r>
              <a:rPr lang="en" i="1">
                <a:solidFill>
                  <a:schemeClr val="tx1"/>
                </a:solidFill>
              </a:rPr>
              <a:t>IEEE Transactions on Power Apparatus and Systems </a:t>
            </a:r>
            <a:r>
              <a:rPr lang="en">
                <a:solidFill>
                  <a:schemeClr val="tx1"/>
                </a:solidFill>
              </a:rPr>
              <a:t>[1][2]</a:t>
            </a:r>
            <a:r>
              <a:rPr lang="en" i="1">
                <a:solidFill>
                  <a:schemeClr val="tx1"/>
                </a:solidFill>
              </a:rPr>
              <a:t>.</a:t>
            </a:r>
            <a:endParaRPr i="1" dirty="0">
              <a:solidFill>
                <a:schemeClr val="tx1"/>
              </a:solidFill>
            </a:endParaRPr>
          </a:p>
          <a:p>
            <a:pPr marL="914400" lvl="1" indent="-317500" rtl="0">
              <a:spcBef>
                <a:spcPts val="0"/>
              </a:spcBef>
              <a:spcAft>
                <a:spcPts val="0"/>
              </a:spcAft>
              <a:buSzPts val="1400"/>
              <a:buAutoNum type="alphaLcPeriod"/>
            </a:pPr>
            <a:r>
              <a:rPr lang="en" dirty="0">
                <a:solidFill>
                  <a:schemeClr val="tx1"/>
                </a:solidFill>
              </a:rPr>
              <a:t>Earliest literature of load forecasting dates back to at 1918 [3].</a:t>
            </a:r>
            <a:endParaRPr dirty="0">
              <a:solidFill>
                <a:schemeClr val="tx1"/>
              </a:solidFill>
            </a:endParaRPr>
          </a:p>
          <a:p>
            <a:pPr marL="0" lvl="0" indent="0">
              <a:spcBef>
                <a:spcPts val="1600"/>
              </a:spcBef>
              <a:spcAft>
                <a:spcPts val="1600"/>
              </a:spcAft>
              <a:buNone/>
            </a:pPr>
            <a:endParaRPr dirty="0">
              <a:solidFill>
                <a:schemeClr val="tx1"/>
              </a:solidFill>
            </a:endParaRPr>
          </a:p>
        </p:txBody>
      </p:sp>
      <p:pic>
        <p:nvPicPr>
          <p:cNvPr id="247" name="Shape 247"/>
          <p:cNvPicPr preferRelativeResize="0"/>
          <p:nvPr/>
        </p:nvPicPr>
        <p:blipFill>
          <a:blip r:embed="rId3">
            <a:alphaModFix/>
          </a:blip>
          <a:stretch>
            <a:fillRect/>
          </a:stretch>
        </p:blipFill>
        <p:spPr>
          <a:xfrm>
            <a:off x="644250" y="2392125"/>
            <a:ext cx="6488894" cy="2751375"/>
          </a:xfrm>
          <a:prstGeom prst="rect">
            <a:avLst/>
          </a:prstGeom>
          <a:noFill/>
          <a:ln>
            <a:noFill/>
          </a:ln>
        </p:spPr>
      </p:pic>
      <p:sp>
        <p:nvSpPr>
          <p:cNvPr id="248" name="Shape 248"/>
          <p:cNvSpPr txBox="1"/>
          <p:nvPr/>
        </p:nvSpPr>
        <p:spPr>
          <a:xfrm>
            <a:off x="7248200" y="3610700"/>
            <a:ext cx="1822200" cy="1225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505050"/>
                </a:solidFill>
              </a:rPr>
              <a:t>Citation: T. Hong, S. Fan Probabilistic electric load forecasting: a tutorial review</a:t>
            </a:r>
            <a:r>
              <a:rPr lang="en" sz="1000" b="1">
                <a:solidFill>
                  <a:srgbClr val="505050"/>
                </a:solidFill>
              </a:rPr>
              <a:t> </a:t>
            </a:r>
            <a:r>
              <a:rPr lang="en" sz="1000">
                <a:solidFill>
                  <a:srgbClr val="737373"/>
                </a:solidFill>
              </a:rPr>
              <a:t>Int J Forecast, 32 (3) (2016), pp. 914-938, </a:t>
            </a:r>
            <a:r>
              <a:rPr lang="en" sz="1000">
                <a:solidFill>
                  <a:srgbClr val="007398"/>
                </a:solidFill>
                <a:hlinkClick r:id="rId4"/>
              </a:rPr>
              <a:t>10.1016/j.ijforecast.2015.11.011</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600"/>
              <a:t>Classification of Load Forecasting</a:t>
            </a:r>
            <a:endParaRPr sz="3600"/>
          </a:p>
        </p:txBody>
      </p:sp>
      <p:cxnSp>
        <p:nvCxnSpPr>
          <p:cNvPr id="38" name="Shape 300"/>
          <p:cNvCxnSpPr/>
          <p:nvPr/>
        </p:nvCxnSpPr>
        <p:spPr>
          <a:xfrm>
            <a:off x="3114135" y="2967980"/>
            <a:ext cx="898800" cy="1011900"/>
          </a:xfrm>
          <a:prstGeom prst="bentConnector3">
            <a:avLst>
              <a:gd name="adj1" fmla="val 49995"/>
            </a:avLst>
          </a:prstGeom>
          <a:noFill/>
          <a:ln w="9525" cap="flat" cmpd="sng">
            <a:solidFill>
              <a:srgbClr val="C2C2C2"/>
            </a:solidFill>
            <a:prstDash val="solid"/>
            <a:round/>
            <a:headEnd type="none" w="med" len="med"/>
            <a:tailEnd type="none" w="med" len="med"/>
          </a:ln>
        </p:spPr>
      </p:cxnSp>
      <p:cxnSp>
        <p:nvCxnSpPr>
          <p:cNvPr id="39" name="Shape 303"/>
          <p:cNvCxnSpPr/>
          <p:nvPr/>
        </p:nvCxnSpPr>
        <p:spPr>
          <a:xfrm flipV="1">
            <a:off x="3114134" y="1955950"/>
            <a:ext cx="898779" cy="1012030"/>
          </a:xfrm>
          <a:prstGeom prst="bentConnector3">
            <a:avLst>
              <a:gd name="adj1" fmla="val 50000"/>
            </a:avLst>
          </a:prstGeom>
          <a:noFill/>
          <a:ln w="9525" cap="flat" cmpd="sng">
            <a:solidFill>
              <a:srgbClr val="C2C2C2"/>
            </a:solidFill>
            <a:prstDash val="solid"/>
            <a:round/>
            <a:headEnd type="none" w="med" len="med"/>
            <a:tailEnd type="none" w="med" len="med"/>
          </a:ln>
        </p:spPr>
      </p:cxnSp>
      <p:grpSp>
        <p:nvGrpSpPr>
          <p:cNvPr id="40" name="Shape 305"/>
          <p:cNvGrpSpPr/>
          <p:nvPr/>
        </p:nvGrpSpPr>
        <p:grpSpPr>
          <a:xfrm>
            <a:off x="6267350" y="2270977"/>
            <a:ext cx="1728807" cy="416077"/>
            <a:chOff x="5592550" y="1018949"/>
            <a:chExt cx="1492538" cy="319200"/>
          </a:xfrm>
        </p:grpSpPr>
        <p:sp>
          <p:nvSpPr>
            <p:cNvPr id="41" name="Shape 306"/>
            <p:cNvSpPr/>
            <p:nvPr/>
          </p:nvSpPr>
          <p:spPr>
            <a:xfrm>
              <a:off x="5766552" y="1018949"/>
              <a:ext cx="1318536"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solidFill>
                    <a:schemeClr val="tx1"/>
                  </a:solidFill>
                </a:rPr>
                <a:t>Short Term Load Forecasting</a:t>
              </a:r>
              <a:endParaRPr sz="1200" dirty="0">
                <a:solidFill>
                  <a:schemeClr val="tx1"/>
                </a:solidFill>
              </a:endParaRPr>
            </a:p>
          </p:txBody>
        </p:sp>
        <p:sp>
          <p:nvSpPr>
            <p:cNvPr id="42" name="Shape 307"/>
            <p:cNvSpPr/>
            <p:nvPr/>
          </p:nvSpPr>
          <p:spPr>
            <a:xfrm>
              <a:off x="5592550" y="1091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solidFill>
                  <a:schemeClr val="tx1"/>
                </a:solidFill>
              </a:endParaRPr>
            </a:p>
          </p:txBody>
        </p:sp>
      </p:grpSp>
      <p:grpSp>
        <p:nvGrpSpPr>
          <p:cNvPr id="43" name="Shape 308"/>
          <p:cNvGrpSpPr/>
          <p:nvPr/>
        </p:nvGrpSpPr>
        <p:grpSpPr>
          <a:xfrm>
            <a:off x="4012913" y="1747911"/>
            <a:ext cx="1647991" cy="416077"/>
            <a:chOff x="3650050" y="1476150"/>
            <a:chExt cx="1356300" cy="319200"/>
          </a:xfrm>
        </p:grpSpPr>
        <p:sp>
          <p:nvSpPr>
            <p:cNvPr id="44" name="Shape 309"/>
            <p:cNvSpPr/>
            <p:nvPr/>
          </p:nvSpPr>
          <p:spPr>
            <a:xfrm>
              <a:off x="3824050" y="1476150"/>
              <a:ext cx="1182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solidFill>
                    <a:schemeClr val="tx1"/>
                  </a:solidFill>
                </a:rPr>
                <a:t>Household </a:t>
              </a:r>
              <a:r>
                <a:rPr lang="en" sz="1200" dirty="0" smtClean="0">
                  <a:solidFill>
                    <a:schemeClr val="tx1"/>
                  </a:solidFill>
                </a:rPr>
                <a:t>LF</a:t>
              </a:r>
              <a:endParaRPr sz="1200" dirty="0">
                <a:solidFill>
                  <a:schemeClr val="tx1"/>
                </a:solidFill>
              </a:endParaRPr>
            </a:p>
          </p:txBody>
        </p:sp>
        <p:sp>
          <p:nvSpPr>
            <p:cNvPr id="45" name="Shape 304"/>
            <p:cNvSpPr/>
            <p:nvPr/>
          </p:nvSpPr>
          <p:spPr>
            <a:xfrm>
              <a:off x="3650050" y="1548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solidFill>
                  <a:schemeClr val="tx1"/>
                </a:solidFill>
              </a:endParaRPr>
            </a:p>
          </p:txBody>
        </p:sp>
      </p:grpSp>
      <p:grpSp>
        <p:nvGrpSpPr>
          <p:cNvPr id="46" name="Shape 310"/>
          <p:cNvGrpSpPr/>
          <p:nvPr/>
        </p:nvGrpSpPr>
        <p:grpSpPr>
          <a:xfrm>
            <a:off x="1147856" y="2759941"/>
            <a:ext cx="1966278" cy="416077"/>
            <a:chOff x="1422750" y="2412150"/>
            <a:chExt cx="1536275" cy="319200"/>
          </a:xfrm>
        </p:grpSpPr>
        <p:sp>
          <p:nvSpPr>
            <p:cNvPr id="47" name="Shape 311"/>
            <p:cNvSpPr/>
            <p:nvPr/>
          </p:nvSpPr>
          <p:spPr>
            <a:xfrm>
              <a:off x="1422750" y="2412150"/>
              <a:ext cx="1356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tx1"/>
                  </a:solidFill>
                </a:rPr>
                <a:t>Load Forecasting (LF)</a:t>
              </a:r>
              <a:endParaRPr sz="1200">
                <a:solidFill>
                  <a:schemeClr val="tx1"/>
                </a:solidFill>
              </a:endParaRPr>
            </a:p>
          </p:txBody>
        </p:sp>
        <p:sp>
          <p:nvSpPr>
            <p:cNvPr id="48" name="Shape 301"/>
            <p:cNvSpPr/>
            <p:nvPr/>
          </p:nvSpPr>
          <p:spPr>
            <a:xfrm>
              <a:off x="2785025" y="2484750"/>
              <a:ext cx="174000" cy="174000"/>
            </a:xfrm>
            <a:prstGeom prst="ellipse">
              <a:avLst/>
            </a:prstGeom>
            <a:solidFill>
              <a:srgbClr val="2F2F2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chemeClr val="tx1"/>
                </a:solidFill>
              </a:endParaRPr>
            </a:p>
          </p:txBody>
        </p:sp>
      </p:grpSp>
      <p:grpSp>
        <p:nvGrpSpPr>
          <p:cNvPr id="49" name="Shape 312"/>
          <p:cNvGrpSpPr/>
          <p:nvPr/>
        </p:nvGrpSpPr>
        <p:grpSpPr>
          <a:xfrm>
            <a:off x="4012913" y="3771972"/>
            <a:ext cx="1735928" cy="416077"/>
            <a:chOff x="3650050" y="3348150"/>
            <a:chExt cx="1356300" cy="319200"/>
          </a:xfrm>
        </p:grpSpPr>
        <p:sp>
          <p:nvSpPr>
            <p:cNvPr id="50" name="Shape 313"/>
            <p:cNvSpPr/>
            <p:nvPr/>
          </p:nvSpPr>
          <p:spPr>
            <a:xfrm>
              <a:off x="3824050" y="3348150"/>
              <a:ext cx="1182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200" dirty="0">
                  <a:solidFill>
                    <a:schemeClr val="tx1"/>
                  </a:solidFill>
                </a:rPr>
                <a:t>Natural Gas LF</a:t>
              </a:r>
              <a:endParaRPr sz="1200" dirty="0">
                <a:solidFill>
                  <a:schemeClr val="tx1"/>
                </a:solidFill>
              </a:endParaRPr>
            </a:p>
          </p:txBody>
        </p:sp>
        <p:sp>
          <p:nvSpPr>
            <p:cNvPr id="51" name="Shape 302"/>
            <p:cNvSpPr/>
            <p:nvPr/>
          </p:nvSpPr>
          <p:spPr>
            <a:xfrm>
              <a:off x="3650050" y="3420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solidFill>
                  <a:schemeClr val="tx1"/>
                </a:solidFill>
              </a:endParaRPr>
            </a:p>
          </p:txBody>
        </p:sp>
      </p:grpSp>
      <p:grpSp>
        <p:nvGrpSpPr>
          <p:cNvPr id="52" name="Shape 314"/>
          <p:cNvGrpSpPr/>
          <p:nvPr/>
        </p:nvGrpSpPr>
        <p:grpSpPr>
          <a:xfrm>
            <a:off x="6267813" y="3298075"/>
            <a:ext cx="1606640" cy="416077"/>
            <a:chOff x="5592550" y="1933358"/>
            <a:chExt cx="1358106" cy="319200"/>
          </a:xfrm>
        </p:grpSpPr>
        <p:sp>
          <p:nvSpPr>
            <p:cNvPr id="53" name="Shape 315"/>
            <p:cNvSpPr/>
            <p:nvPr/>
          </p:nvSpPr>
          <p:spPr>
            <a:xfrm>
              <a:off x="5766556" y="1933358"/>
              <a:ext cx="11841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a:solidFill>
                    <a:schemeClr val="tx1"/>
                  </a:solidFill>
                </a:rPr>
                <a:t>Mid Term Load Forecasting</a:t>
              </a:r>
              <a:endParaRPr sz="1200">
                <a:solidFill>
                  <a:schemeClr val="tx1"/>
                </a:solidFill>
              </a:endParaRPr>
            </a:p>
          </p:txBody>
        </p:sp>
        <p:sp>
          <p:nvSpPr>
            <p:cNvPr id="54" name="Shape 316"/>
            <p:cNvSpPr/>
            <p:nvPr/>
          </p:nvSpPr>
          <p:spPr>
            <a:xfrm>
              <a:off x="5592550" y="20059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solidFill>
                  <a:schemeClr val="tx1"/>
                </a:solidFill>
              </a:endParaRPr>
            </a:p>
          </p:txBody>
        </p:sp>
      </p:grpSp>
      <p:grpSp>
        <p:nvGrpSpPr>
          <p:cNvPr id="55" name="Shape 317"/>
          <p:cNvGrpSpPr/>
          <p:nvPr/>
        </p:nvGrpSpPr>
        <p:grpSpPr>
          <a:xfrm>
            <a:off x="6267095" y="4268197"/>
            <a:ext cx="1613114" cy="399319"/>
            <a:chOff x="5592550" y="2890950"/>
            <a:chExt cx="1417250" cy="319200"/>
          </a:xfrm>
        </p:grpSpPr>
        <p:sp>
          <p:nvSpPr>
            <p:cNvPr id="56" name="Shape 318"/>
            <p:cNvSpPr/>
            <p:nvPr/>
          </p:nvSpPr>
          <p:spPr>
            <a:xfrm>
              <a:off x="5752500" y="2890950"/>
              <a:ext cx="1257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200">
                  <a:solidFill>
                    <a:schemeClr val="tx1"/>
                  </a:solidFill>
                </a:rPr>
                <a:t>Long Term Load Forecasting</a:t>
              </a:r>
              <a:endParaRPr sz="1200">
                <a:solidFill>
                  <a:schemeClr val="tx1"/>
                </a:solidFill>
              </a:endParaRPr>
            </a:p>
          </p:txBody>
        </p:sp>
        <p:sp>
          <p:nvSpPr>
            <p:cNvPr id="57" name="Shape 319"/>
            <p:cNvSpPr/>
            <p:nvPr/>
          </p:nvSpPr>
          <p:spPr>
            <a:xfrm>
              <a:off x="5592550" y="2963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solidFill>
                  <a:schemeClr val="tx1"/>
                </a:solidFill>
              </a:endParaRPr>
            </a:p>
          </p:txBody>
        </p:sp>
      </p:grpSp>
      <p:grpSp>
        <p:nvGrpSpPr>
          <p:cNvPr id="58" name="Shape 320"/>
          <p:cNvGrpSpPr/>
          <p:nvPr/>
        </p:nvGrpSpPr>
        <p:grpSpPr>
          <a:xfrm>
            <a:off x="6267519" y="1243725"/>
            <a:ext cx="1728637" cy="416077"/>
            <a:chOff x="5592550" y="3805345"/>
            <a:chExt cx="1350603" cy="319200"/>
          </a:xfrm>
        </p:grpSpPr>
        <p:sp>
          <p:nvSpPr>
            <p:cNvPr id="59" name="Shape 321"/>
            <p:cNvSpPr/>
            <p:nvPr/>
          </p:nvSpPr>
          <p:spPr>
            <a:xfrm>
              <a:off x="5766553" y="3805345"/>
              <a:ext cx="11766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solidFill>
                    <a:schemeClr val="tx1"/>
                  </a:solidFill>
                </a:rPr>
                <a:t>Very Short Term Load Forecasting</a:t>
              </a:r>
              <a:endParaRPr sz="1200" dirty="0">
                <a:solidFill>
                  <a:schemeClr val="tx1"/>
                </a:solidFill>
              </a:endParaRPr>
            </a:p>
          </p:txBody>
        </p:sp>
        <p:sp>
          <p:nvSpPr>
            <p:cNvPr id="60" name="Shape 322"/>
            <p:cNvSpPr/>
            <p:nvPr/>
          </p:nvSpPr>
          <p:spPr>
            <a:xfrm>
              <a:off x="5592550" y="38779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solidFill>
                  <a:schemeClr val="tx1"/>
                </a:solidFill>
              </a:endParaRPr>
            </a:p>
          </p:txBody>
        </p:sp>
      </p:grpSp>
      <p:grpSp>
        <p:nvGrpSpPr>
          <p:cNvPr id="61" name="Shape 323"/>
          <p:cNvGrpSpPr/>
          <p:nvPr/>
        </p:nvGrpSpPr>
        <p:grpSpPr>
          <a:xfrm>
            <a:off x="4012914" y="2402941"/>
            <a:ext cx="1836454" cy="416077"/>
            <a:chOff x="3650050" y="1476150"/>
            <a:chExt cx="1434842" cy="319200"/>
          </a:xfrm>
        </p:grpSpPr>
        <p:sp>
          <p:nvSpPr>
            <p:cNvPr id="62" name="Shape 324"/>
            <p:cNvSpPr/>
            <p:nvPr/>
          </p:nvSpPr>
          <p:spPr>
            <a:xfrm>
              <a:off x="3824050" y="1476150"/>
              <a:ext cx="1260842"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solidFill>
                    <a:schemeClr val="tx1"/>
                  </a:solidFill>
                </a:rPr>
                <a:t>Charging </a:t>
              </a:r>
              <a:r>
                <a:rPr lang="en" sz="1200" dirty="0" smtClean="0">
                  <a:solidFill>
                    <a:schemeClr val="tx1"/>
                  </a:solidFill>
                </a:rPr>
                <a:t>Station</a:t>
              </a:r>
              <a:r>
                <a:rPr lang="en-US" sz="1200" dirty="0" smtClean="0">
                  <a:solidFill>
                    <a:schemeClr val="tx1"/>
                  </a:solidFill>
                </a:rPr>
                <a:t> </a:t>
              </a:r>
              <a:r>
                <a:rPr lang="en" sz="1200" dirty="0" smtClean="0">
                  <a:solidFill>
                    <a:schemeClr val="tx1"/>
                  </a:solidFill>
                </a:rPr>
                <a:t>LF</a:t>
              </a:r>
              <a:endParaRPr sz="1200" dirty="0">
                <a:solidFill>
                  <a:schemeClr val="tx1"/>
                </a:solidFill>
              </a:endParaRPr>
            </a:p>
          </p:txBody>
        </p:sp>
        <p:sp>
          <p:nvSpPr>
            <p:cNvPr id="63" name="Shape 325"/>
            <p:cNvSpPr/>
            <p:nvPr/>
          </p:nvSpPr>
          <p:spPr>
            <a:xfrm>
              <a:off x="3650050" y="1548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solidFill>
                  <a:schemeClr val="tx1"/>
                </a:solidFill>
              </a:endParaRPr>
            </a:p>
          </p:txBody>
        </p:sp>
      </p:grpSp>
      <p:grpSp>
        <p:nvGrpSpPr>
          <p:cNvPr id="64" name="Shape 326"/>
          <p:cNvGrpSpPr/>
          <p:nvPr/>
        </p:nvGrpSpPr>
        <p:grpSpPr>
          <a:xfrm>
            <a:off x="4012897" y="3087494"/>
            <a:ext cx="1735928" cy="416077"/>
            <a:chOff x="3650050" y="1527900"/>
            <a:chExt cx="1356300" cy="319200"/>
          </a:xfrm>
        </p:grpSpPr>
        <p:sp>
          <p:nvSpPr>
            <p:cNvPr id="65" name="Shape 327"/>
            <p:cNvSpPr/>
            <p:nvPr/>
          </p:nvSpPr>
          <p:spPr>
            <a:xfrm>
              <a:off x="3824050" y="1527900"/>
              <a:ext cx="1182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solidFill>
                    <a:schemeClr val="tx1"/>
                  </a:solidFill>
                </a:rPr>
                <a:t>Grid </a:t>
              </a:r>
              <a:r>
                <a:rPr lang="en" sz="1200" dirty="0" smtClean="0">
                  <a:solidFill>
                    <a:schemeClr val="tx1"/>
                  </a:solidFill>
                </a:rPr>
                <a:t>LF </a:t>
              </a:r>
              <a:endParaRPr sz="1200" dirty="0">
                <a:solidFill>
                  <a:schemeClr val="tx1"/>
                </a:solidFill>
              </a:endParaRPr>
            </a:p>
          </p:txBody>
        </p:sp>
        <p:sp>
          <p:nvSpPr>
            <p:cNvPr id="66" name="Shape 328"/>
            <p:cNvSpPr/>
            <p:nvPr/>
          </p:nvSpPr>
          <p:spPr>
            <a:xfrm>
              <a:off x="3650050" y="160050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solidFill>
                  <a:schemeClr val="tx1"/>
                </a:solidFill>
              </a:endParaRPr>
            </a:p>
          </p:txBody>
        </p:sp>
      </p:grpSp>
      <p:cxnSp>
        <p:nvCxnSpPr>
          <p:cNvPr id="67" name="Shape 329"/>
          <p:cNvCxnSpPr/>
          <p:nvPr/>
        </p:nvCxnSpPr>
        <p:spPr>
          <a:xfrm rot="10800000" flipH="1">
            <a:off x="3114135" y="2610980"/>
            <a:ext cx="898800" cy="357000"/>
          </a:xfrm>
          <a:prstGeom prst="bentConnector3">
            <a:avLst>
              <a:gd name="adj1" fmla="val 49995"/>
            </a:avLst>
          </a:prstGeom>
          <a:noFill/>
          <a:ln w="9525" cap="flat" cmpd="sng">
            <a:solidFill>
              <a:srgbClr val="C2C2C2"/>
            </a:solidFill>
            <a:prstDash val="solid"/>
            <a:round/>
            <a:headEnd type="none" w="med" len="med"/>
            <a:tailEnd type="none" w="med" len="med"/>
          </a:ln>
        </p:spPr>
      </p:cxnSp>
      <p:cxnSp>
        <p:nvCxnSpPr>
          <p:cNvPr id="68" name="Shape 330"/>
          <p:cNvCxnSpPr/>
          <p:nvPr/>
        </p:nvCxnSpPr>
        <p:spPr>
          <a:xfrm>
            <a:off x="3114135" y="2967980"/>
            <a:ext cx="898800" cy="327600"/>
          </a:xfrm>
          <a:prstGeom prst="bentConnector3">
            <a:avLst>
              <a:gd name="adj1" fmla="val 49994"/>
            </a:avLst>
          </a:prstGeom>
          <a:noFill/>
          <a:ln w="9525" cap="flat" cmpd="sng">
            <a:solidFill>
              <a:srgbClr val="C2C2C2"/>
            </a:solidFill>
            <a:prstDash val="solid"/>
            <a:round/>
            <a:headEnd type="none" w="med" len="med"/>
            <a:tailEnd type="none" w="med" len="med"/>
          </a:ln>
        </p:spPr>
      </p:cxnSp>
      <p:cxnSp>
        <p:nvCxnSpPr>
          <p:cNvPr id="69" name="Shape 331"/>
          <p:cNvCxnSpPr/>
          <p:nvPr/>
        </p:nvCxnSpPr>
        <p:spPr>
          <a:xfrm rot="10800000" flipH="1">
            <a:off x="5748841" y="1451779"/>
            <a:ext cx="518700" cy="1159200"/>
          </a:xfrm>
          <a:prstGeom prst="bentConnector3">
            <a:avLst>
              <a:gd name="adj1" fmla="val 49994"/>
            </a:avLst>
          </a:prstGeom>
          <a:noFill/>
          <a:ln w="9525" cap="flat" cmpd="sng">
            <a:solidFill>
              <a:srgbClr val="C2C2C2"/>
            </a:solidFill>
            <a:prstDash val="solid"/>
            <a:round/>
            <a:headEnd type="none" w="med" len="med"/>
            <a:tailEnd type="none" w="med" len="med"/>
          </a:ln>
        </p:spPr>
      </p:cxnSp>
      <p:cxnSp>
        <p:nvCxnSpPr>
          <p:cNvPr id="70" name="Shape 332"/>
          <p:cNvCxnSpPr/>
          <p:nvPr/>
        </p:nvCxnSpPr>
        <p:spPr>
          <a:xfrm rot="10800000" flipH="1">
            <a:off x="5748841" y="2478979"/>
            <a:ext cx="518400" cy="132000"/>
          </a:xfrm>
          <a:prstGeom prst="bentConnector3">
            <a:avLst>
              <a:gd name="adj1" fmla="val 50010"/>
            </a:avLst>
          </a:prstGeom>
          <a:noFill/>
          <a:ln w="9525" cap="flat" cmpd="sng">
            <a:solidFill>
              <a:srgbClr val="C2C2C2"/>
            </a:solidFill>
            <a:prstDash val="solid"/>
            <a:round/>
            <a:headEnd type="none" w="med" len="med"/>
            <a:tailEnd type="none" w="med" len="med"/>
          </a:ln>
        </p:spPr>
      </p:cxnSp>
      <p:cxnSp>
        <p:nvCxnSpPr>
          <p:cNvPr id="71" name="Shape 333"/>
          <p:cNvCxnSpPr/>
          <p:nvPr/>
        </p:nvCxnSpPr>
        <p:spPr>
          <a:xfrm>
            <a:off x="5748841" y="2610979"/>
            <a:ext cx="519000" cy="895200"/>
          </a:xfrm>
          <a:prstGeom prst="bentConnector3">
            <a:avLst>
              <a:gd name="adj1" fmla="val 49997"/>
            </a:avLst>
          </a:prstGeom>
          <a:noFill/>
          <a:ln w="9525" cap="flat" cmpd="sng">
            <a:solidFill>
              <a:srgbClr val="C2C2C2"/>
            </a:solidFill>
            <a:prstDash val="solid"/>
            <a:round/>
            <a:headEnd type="none" w="med" len="med"/>
            <a:tailEnd type="none" w="med" len="med"/>
          </a:ln>
        </p:spPr>
      </p:cxnSp>
      <p:cxnSp>
        <p:nvCxnSpPr>
          <p:cNvPr id="72" name="Shape 334"/>
          <p:cNvCxnSpPr/>
          <p:nvPr/>
        </p:nvCxnSpPr>
        <p:spPr>
          <a:xfrm>
            <a:off x="5748841" y="2610979"/>
            <a:ext cx="518400" cy="1857000"/>
          </a:xfrm>
          <a:prstGeom prst="bentConnector3">
            <a:avLst>
              <a:gd name="adj1" fmla="val 49986"/>
            </a:avLst>
          </a:prstGeom>
          <a:noFill/>
          <a:ln w="9525" cap="flat" cmpd="sng">
            <a:solidFill>
              <a:srgbClr val="C2C2C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body" idx="1"/>
          </p:nvPr>
        </p:nvSpPr>
        <p:spPr>
          <a:xfrm>
            <a:off x="311700" y="1152475"/>
            <a:ext cx="8520600" cy="781200"/>
          </a:xfrm>
          <a:prstGeom prst="rect">
            <a:avLst/>
          </a:prstGeom>
        </p:spPr>
        <p:txBody>
          <a:bodyPr spcFirstLastPara="1" wrap="square" lIns="91425" tIns="91425" rIns="91425" bIns="91425" anchor="t" anchorCtr="0">
            <a:noAutofit/>
          </a:bodyPr>
          <a:lstStyle/>
          <a:p>
            <a:pPr marL="0" lvl="0" indent="0" rtl="0">
              <a:lnSpc>
                <a:spcPct val="90000"/>
              </a:lnSpc>
              <a:spcBef>
                <a:spcPts val="1000"/>
              </a:spcBef>
              <a:spcAft>
                <a:spcPts val="0"/>
              </a:spcAft>
              <a:buNone/>
            </a:pPr>
            <a:r>
              <a:rPr lang="en" sz="2800" dirty="0">
                <a:solidFill>
                  <a:schemeClr val="dk1"/>
                </a:solidFill>
                <a:latin typeface="Calibri"/>
                <a:ea typeface="Calibri"/>
                <a:cs typeface="Calibri"/>
                <a:sym typeface="Calibri"/>
              </a:rPr>
              <a:t>I am From Guangzhou.. </a:t>
            </a:r>
            <a:endParaRPr sz="2800" dirty="0">
              <a:solidFill>
                <a:schemeClr val="dk1"/>
              </a:solidFill>
              <a:latin typeface="Calibri"/>
              <a:ea typeface="Calibri"/>
              <a:cs typeface="Calibri"/>
              <a:sym typeface="Calibri"/>
            </a:endParaRPr>
          </a:p>
          <a:p>
            <a:pPr marL="0" lvl="0" indent="0">
              <a:spcBef>
                <a:spcPts val="0"/>
              </a:spcBef>
              <a:spcAft>
                <a:spcPts val="1600"/>
              </a:spcAft>
              <a:buNone/>
            </a:pPr>
            <a:endParaRPr dirty="0"/>
          </a:p>
        </p:txBody>
      </p:sp>
      <p:pic>
        <p:nvPicPr>
          <p:cNvPr id="62" name="Shape 62"/>
          <p:cNvPicPr preferRelativeResize="0"/>
          <p:nvPr/>
        </p:nvPicPr>
        <p:blipFill rotWithShape="1">
          <a:blip r:embed="rId3">
            <a:alphaModFix/>
          </a:blip>
          <a:srcRect l="4525"/>
          <a:stretch/>
        </p:blipFill>
        <p:spPr>
          <a:xfrm>
            <a:off x="4426600" y="1839200"/>
            <a:ext cx="4268278" cy="2514650"/>
          </a:xfrm>
          <a:prstGeom prst="rect">
            <a:avLst/>
          </a:prstGeom>
          <a:noFill/>
          <a:ln>
            <a:noFill/>
          </a:ln>
        </p:spPr>
      </p:pic>
      <p:pic>
        <p:nvPicPr>
          <p:cNvPr id="63" name="Shape 63"/>
          <p:cNvPicPr preferRelativeResize="0"/>
          <p:nvPr/>
        </p:nvPicPr>
        <p:blipFill>
          <a:blip r:embed="rId4">
            <a:alphaModFix/>
          </a:blip>
          <a:stretch>
            <a:fillRect/>
          </a:stretch>
        </p:blipFill>
        <p:spPr>
          <a:xfrm>
            <a:off x="6114800" y="1839200"/>
            <a:ext cx="1026025" cy="1026025"/>
          </a:xfrm>
          <a:prstGeom prst="rect">
            <a:avLst/>
          </a:prstGeom>
          <a:noFill/>
          <a:ln>
            <a:noFill/>
          </a:ln>
        </p:spPr>
      </p:pic>
      <p:sp>
        <p:nvSpPr>
          <p:cNvPr id="64" name="Shape 64"/>
          <p:cNvSpPr txBox="1"/>
          <p:nvPr/>
        </p:nvSpPr>
        <p:spPr>
          <a:xfrm>
            <a:off x="7154925" y="4741225"/>
            <a:ext cx="3310200" cy="386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5" name="Shape 65"/>
          <p:cNvSpPr txBox="1">
            <a:spLocks noGrp="1"/>
          </p:cNvSpPr>
          <p:nvPr>
            <p:ph type="title"/>
          </p:nvPr>
        </p:nvSpPr>
        <p:spPr>
          <a:xfrm>
            <a:off x="311700" y="445025"/>
            <a:ext cx="8520600" cy="781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4400"/>
              <a:t>Introduction</a:t>
            </a:r>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733" y="1839200"/>
            <a:ext cx="4146867" cy="2534196"/>
          </a:xfrm>
          <a:prstGeom prst="rect">
            <a:avLst/>
          </a:prstGeom>
        </p:spPr>
      </p:pic>
      <p:pic>
        <p:nvPicPr>
          <p:cNvPr id="66" name="Shape 66"/>
          <p:cNvPicPr preferRelativeResize="0"/>
          <p:nvPr/>
        </p:nvPicPr>
        <p:blipFill>
          <a:blip r:embed="rId6">
            <a:alphaModFix/>
          </a:blip>
          <a:stretch>
            <a:fillRect/>
          </a:stretch>
        </p:blipFill>
        <p:spPr>
          <a:xfrm>
            <a:off x="1557264" y="336350"/>
            <a:ext cx="6249174" cy="4031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Shape 293"/>
          <p:cNvPicPr preferRelativeResize="0"/>
          <p:nvPr/>
        </p:nvPicPr>
        <p:blipFill>
          <a:blip r:embed="rId3">
            <a:alphaModFix/>
          </a:blip>
          <a:stretch>
            <a:fillRect/>
          </a:stretch>
        </p:blipFill>
        <p:spPr>
          <a:xfrm>
            <a:off x="1139313" y="196999"/>
            <a:ext cx="6865377" cy="4464675"/>
          </a:xfrm>
          <a:prstGeom prst="rect">
            <a:avLst/>
          </a:prstGeom>
          <a:noFill/>
          <a:ln>
            <a:noFill/>
          </a:ln>
        </p:spPr>
      </p:pic>
      <p:sp>
        <p:nvSpPr>
          <p:cNvPr id="294" name="Shape 294"/>
          <p:cNvSpPr txBox="1"/>
          <p:nvPr/>
        </p:nvSpPr>
        <p:spPr>
          <a:xfrm>
            <a:off x="1634550" y="4661675"/>
            <a:ext cx="5874900" cy="388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666666"/>
                </a:solidFill>
              </a:rPr>
              <a:t>Citation: T. Hong, S. Fan Probabilistic electric load forecasting: a tutorial review Int J Forecast, 32 (3) (2016), pp. 914-938, </a:t>
            </a:r>
            <a:r>
              <a:rPr lang="en" sz="1000">
                <a:solidFill>
                  <a:srgbClr val="666666"/>
                </a:solidFill>
                <a:hlinkClick r:id="rId4"/>
              </a:rPr>
              <a:t>10.1016/j.ijforecast.2015.11.011</a:t>
            </a:r>
            <a:endParaRPr sz="1000">
              <a:solidFill>
                <a:srgbClr val="666666"/>
              </a:solidFill>
              <a:hlinkClick r:id="rId4"/>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Clr>
                <a:schemeClr val="dk1"/>
              </a:buClr>
              <a:buSzPts val="1100"/>
              <a:buFont typeface="Arial"/>
              <a:buNone/>
            </a:pPr>
            <a:r>
              <a:rPr lang="en" sz="3600"/>
              <a:t>Classification of Load Forecasting</a:t>
            </a:r>
            <a:endParaRPr/>
          </a:p>
        </p:txBody>
      </p:sp>
      <p:cxnSp>
        <p:nvCxnSpPr>
          <p:cNvPr id="300" name="Shape 300"/>
          <p:cNvCxnSpPr>
            <a:stCxn id="301" idx="6"/>
            <a:endCxn id="302" idx="2"/>
          </p:cNvCxnSpPr>
          <p:nvPr/>
        </p:nvCxnSpPr>
        <p:spPr>
          <a:xfrm>
            <a:off x="3114135" y="2967980"/>
            <a:ext cx="898800" cy="1011900"/>
          </a:xfrm>
          <a:prstGeom prst="bentConnector3">
            <a:avLst>
              <a:gd name="adj1" fmla="val 49995"/>
            </a:avLst>
          </a:prstGeom>
          <a:noFill/>
          <a:ln w="9525" cap="flat" cmpd="sng">
            <a:solidFill>
              <a:srgbClr val="C2C2C2"/>
            </a:solidFill>
            <a:prstDash val="solid"/>
            <a:round/>
            <a:headEnd type="none" w="med" len="med"/>
            <a:tailEnd type="none" w="med" len="med"/>
          </a:ln>
        </p:spPr>
      </p:cxnSp>
      <p:cxnSp>
        <p:nvCxnSpPr>
          <p:cNvPr id="303" name="Shape 303"/>
          <p:cNvCxnSpPr>
            <a:stCxn id="301" idx="6"/>
            <a:endCxn id="304" idx="2"/>
          </p:cNvCxnSpPr>
          <p:nvPr/>
        </p:nvCxnSpPr>
        <p:spPr>
          <a:xfrm flipV="1">
            <a:off x="3114134" y="1955950"/>
            <a:ext cx="898779" cy="1012030"/>
          </a:xfrm>
          <a:prstGeom prst="bentConnector3">
            <a:avLst>
              <a:gd name="adj1" fmla="val 50000"/>
            </a:avLst>
          </a:prstGeom>
          <a:noFill/>
          <a:ln w="9525" cap="flat" cmpd="sng">
            <a:solidFill>
              <a:srgbClr val="C2C2C2"/>
            </a:solidFill>
            <a:prstDash val="solid"/>
            <a:round/>
            <a:headEnd type="none" w="med" len="med"/>
            <a:tailEnd type="none" w="med" len="med"/>
          </a:ln>
        </p:spPr>
      </p:cxnSp>
      <p:grpSp>
        <p:nvGrpSpPr>
          <p:cNvPr id="305" name="Shape 305"/>
          <p:cNvGrpSpPr/>
          <p:nvPr/>
        </p:nvGrpSpPr>
        <p:grpSpPr>
          <a:xfrm>
            <a:off x="6267350" y="2270977"/>
            <a:ext cx="1728807" cy="416077"/>
            <a:chOff x="5592550" y="1018949"/>
            <a:chExt cx="1492538" cy="319200"/>
          </a:xfrm>
        </p:grpSpPr>
        <p:sp>
          <p:nvSpPr>
            <p:cNvPr id="306" name="Shape 306"/>
            <p:cNvSpPr/>
            <p:nvPr/>
          </p:nvSpPr>
          <p:spPr>
            <a:xfrm>
              <a:off x="5766552" y="1018949"/>
              <a:ext cx="1318536"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a:solidFill>
                    <a:schemeClr val="tx1"/>
                  </a:solidFill>
                </a:rPr>
                <a:t>Short Term Load Forecasting</a:t>
              </a:r>
              <a:endParaRPr sz="1200" b="1" dirty="0">
                <a:solidFill>
                  <a:schemeClr val="tx1"/>
                </a:solidFill>
              </a:endParaRPr>
            </a:p>
          </p:txBody>
        </p:sp>
        <p:sp>
          <p:nvSpPr>
            <p:cNvPr id="307" name="Shape 307"/>
            <p:cNvSpPr/>
            <p:nvPr/>
          </p:nvSpPr>
          <p:spPr>
            <a:xfrm>
              <a:off x="5592550" y="1091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solidFill>
                  <a:schemeClr val="tx1"/>
                </a:solidFill>
              </a:endParaRPr>
            </a:p>
          </p:txBody>
        </p:sp>
      </p:grpSp>
      <p:grpSp>
        <p:nvGrpSpPr>
          <p:cNvPr id="308" name="Shape 308"/>
          <p:cNvGrpSpPr/>
          <p:nvPr/>
        </p:nvGrpSpPr>
        <p:grpSpPr>
          <a:xfrm>
            <a:off x="4012913" y="1747911"/>
            <a:ext cx="1647991" cy="416077"/>
            <a:chOff x="3650050" y="1476150"/>
            <a:chExt cx="1356300" cy="319200"/>
          </a:xfrm>
        </p:grpSpPr>
        <p:sp>
          <p:nvSpPr>
            <p:cNvPr id="309" name="Shape 309"/>
            <p:cNvSpPr/>
            <p:nvPr/>
          </p:nvSpPr>
          <p:spPr>
            <a:xfrm>
              <a:off x="3824050" y="1476150"/>
              <a:ext cx="1182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solidFill>
                    <a:schemeClr val="bg2"/>
                  </a:solidFill>
                </a:rPr>
                <a:t>Household </a:t>
              </a:r>
              <a:r>
                <a:rPr lang="en" sz="1200" dirty="0" smtClean="0">
                  <a:solidFill>
                    <a:schemeClr val="bg2"/>
                  </a:solidFill>
                </a:rPr>
                <a:t>L</a:t>
              </a:r>
              <a:r>
                <a:rPr lang="en-US" sz="1200" dirty="0" smtClean="0">
                  <a:solidFill>
                    <a:schemeClr val="bg2"/>
                  </a:solidFill>
                </a:rPr>
                <a:t>F</a:t>
              </a:r>
              <a:endParaRPr sz="1200" dirty="0">
                <a:solidFill>
                  <a:schemeClr val="bg2"/>
                </a:solidFill>
              </a:endParaRPr>
            </a:p>
          </p:txBody>
        </p:sp>
        <p:sp>
          <p:nvSpPr>
            <p:cNvPr id="304" name="Shape 304"/>
            <p:cNvSpPr/>
            <p:nvPr/>
          </p:nvSpPr>
          <p:spPr>
            <a:xfrm>
              <a:off x="3650050" y="1548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solidFill>
                  <a:schemeClr val="bg2"/>
                </a:solidFill>
              </a:endParaRPr>
            </a:p>
          </p:txBody>
        </p:sp>
      </p:grpSp>
      <p:grpSp>
        <p:nvGrpSpPr>
          <p:cNvPr id="310" name="Shape 310"/>
          <p:cNvGrpSpPr/>
          <p:nvPr/>
        </p:nvGrpSpPr>
        <p:grpSpPr>
          <a:xfrm>
            <a:off x="1147856" y="2759941"/>
            <a:ext cx="1966278" cy="416077"/>
            <a:chOff x="1422750" y="2412150"/>
            <a:chExt cx="1536275" cy="319200"/>
          </a:xfrm>
        </p:grpSpPr>
        <p:sp>
          <p:nvSpPr>
            <p:cNvPr id="311" name="Shape 311"/>
            <p:cNvSpPr/>
            <p:nvPr/>
          </p:nvSpPr>
          <p:spPr>
            <a:xfrm>
              <a:off x="1422750" y="2412150"/>
              <a:ext cx="1356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3D3D3D"/>
                  </a:solidFill>
                </a:rPr>
                <a:t>Load Forecasting (LF)</a:t>
              </a:r>
              <a:endParaRPr sz="1200">
                <a:solidFill>
                  <a:srgbClr val="3D3D3D"/>
                </a:solidFill>
              </a:endParaRPr>
            </a:p>
          </p:txBody>
        </p:sp>
        <p:sp>
          <p:nvSpPr>
            <p:cNvPr id="301" name="Shape 301"/>
            <p:cNvSpPr/>
            <p:nvPr/>
          </p:nvSpPr>
          <p:spPr>
            <a:xfrm>
              <a:off x="2785025" y="2484750"/>
              <a:ext cx="174000" cy="174000"/>
            </a:xfrm>
            <a:prstGeom prst="ellipse">
              <a:avLst/>
            </a:prstGeom>
            <a:solidFill>
              <a:srgbClr val="2F2F2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12" name="Shape 312"/>
          <p:cNvGrpSpPr/>
          <p:nvPr/>
        </p:nvGrpSpPr>
        <p:grpSpPr>
          <a:xfrm>
            <a:off x="4012913" y="3771972"/>
            <a:ext cx="1735928" cy="416077"/>
            <a:chOff x="3650050" y="3348150"/>
            <a:chExt cx="1356300" cy="319200"/>
          </a:xfrm>
        </p:grpSpPr>
        <p:sp>
          <p:nvSpPr>
            <p:cNvPr id="313" name="Shape 313"/>
            <p:cNvSpPr/>
            <p:nvPr/>
          </p:nvSpPr>
          <p:spPr>
            <a:xfrm>
              <a:off x="3824050" y="3348150"/>
              <a:ext cx="1182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200" dirty="0">
                  <a:solidFill>
                    <a:schemeClr val="bg2"/>
                  </a:solidFill>
                </a:rPr>
                <a:t>Natural Gas LF</a:t>
              </a:r>
              <a:endParaRPr sz="1200" dirty="0">
                <a:solidFill>
                  <a:schemeClr val="bg2"/>
                </a:solidFill>
              </a:endParaRPr>
            </a:p>
          </p:txBody>
        </p:sp>
        <p:sp>
          <p:nvSpPr>
            <p:cNvPr id="302" name="Shape 302"/>
            <p:cNvSpPr/>
            <p:nvPr/>
          </p:nvSpPr>
          <p:spPr>
            <a:xfrm>
              <a:off x="3650050" y="3420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solidFill>
                  <a:schemeClr val="bg2"/>
                </a:solidFill>
              </a:endParaRPr>
            </a:p>
          </p:txBody>
        </p:sp>
      </p:grpSp>
      <p:grpSp>
        <p:nvGrpSpPr>
          <p:cNvPr id="314" name="Shape 314"/>
          <p:cNvGrpSpPr/>
          <p:nvPr/>
        </p:nvGrpSpPr>
        <p:grpSpPr>
          <a:xfrm>
            <a:off x="6267813" y="3298075"/>
            <a:ext cx="1606640" cy="416077"/>
            <a:chOff x="5592550" y="1933358"/>
            <a:chExt cx="1358106" cy="319200"/>
          </a:xfrm>
        </p:grpSpPr>
        <p:sp>
          <p:nvSpPr>
            <p:cNvPr id="315" name="Shape 315"/>
            <p:cNvSpPr/>
            <p:nvPr/>
          </p:nvSpPr>
          <p:spPr>
            <a:xfrm>
              <a:off x="5766556" y="1933358"/>
              <a:ext cx="11841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solidFill>
                    <a:schemeClr val="bg2"/>
                  </a:solidFill>
                </a:rPr>
                <a:t>Mid Term Load Forecasting</a:t>
              </a:r>
              <a:endParaRPr sz="1200" dirty="0">
                <a:solidFill>
                  <a:schemeClr val="bg2"/>
                </a:solidFill>
              </a:endParaRPr>
            </a:p>
          </p:txBody>
        </p:sp>
        <p:sp>
          <p:nvSpPr>
            <p:cNvPr id="316" name="Shape 316"/>
            <p:cNvSpPr/>
            <p:nvPr/>
          </p:nvSpPr>
          <p:spPr>
            <a:xfrm>
              <a:off x="5592550" y="20059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solidFill>
                  <a:schemeClr val="bg2"/>
                </a:solidFill>
              </a:endParaRPr>
            </a:p>
          </p:txBody>
        </p:sp>
      </p:grpSp>
      <p:grpSp>
        <p:nvGrpSpPr>
          <p:cNvPr id="317" name="Shape 317"/>
          <p:cNvGrpSpPr/>
          <p:nvPr/>
        </p:nvGrpSpPr>
        <p:grpSpPr>
          <a:xfrm>
            <a:off x="6267095" y="4268197"/>
            <a:ext cx="1613114" cy="399319"/>
            <a:chOff x="5592550" y="2890950"/>
            <a:chExt cx="1417250" cy="319200"/>
          </a:xfrm>
        </p:grpSpPr>
        <p:sp>
          <p:nvSpPr>
            <p:cNvPr id="318" name="Shape 318"/>
            <p:cNvSpPr/>
            <p:nvPr/>
          </p:nvSpPr>
          <p:spPr>
            <a:xfrm>
              <a:off x="5752500" y="2890950"/>
              <a:ext cx="1257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200" dirty="0">
                  <a:solidFill>
                    <a:schemeClr val="bg2"/>
                  </a:solidFill>
                </a:rPr>
                <a:t>Long Term Load Forecasting</a:t>
              </a:r>
              <a:endParaRPr sz="1200" dirty="0">
                <a:solidFill>
                  <a:schemeClr val="bg2"/>
                </a:solidFill>
              </a:endParaRPr>
            </a:p>
          </p:txBody>
        </p:sp>
        <p:sp>
          <p:nvSpPr>
            <p:cNvPr id="319" name="Shape 319"/>
            <p:cNvSpPr/>
            <p:nvPr/>
          </p:nvSpPr>
          <p:spPr>
            <a:xfrm>
              <a:off x="5592550" y="2963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solidFill>
                  <a:schemeClr val="bg2"/>
                </a:solidFill>
              </a:endParaRPr>
            </a:p>
          </p:txBody>
        </p:sp>
      </p:grpSp>
      <p:grpSp>
        <p:nvGrpSpPr>
          <p:cNvPr id="320" name="Shape 320"/>
          <p:cNvGrpSpPr/>
          <p:nvPr/>
        </p:nvGrpSpPr>
        <p:grpSpPr>
          <a:xfrm>
            <a:off x="6267519" y="1243725"/>
            <a:ext cx="1728637" cy="416077"/>
            <a:chOff x="5592550" y="3805345"/>
            <a:chExt cx="1350603" cy="319200"/>
          </a:xfrm>
        </p:grpSpPr>
        <p:sp>
          <p:nvSpPr>
            <p:cNvPr id="321" name="Shape 321"/>
            <p:cNvSpPr/>
            <p:nvPr/>
          </p:nvSpPr>
          <p:spPr>
            <a:xfrm>
              <a:off x="5766553" y="3805345"/>
              <a:ext cx="11766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a:solidFill>
                    <a:schemeClr val="bg2"/>
                  </a:solidFill>
                </a:rPr>
                <a:t>Very Short Term Load Forecasting</a:t>
              </a:r>
              <a:endParaRPr sz="1200">
                <a:solidFill>
                  <a:schemeClr val="bg2"/>
                </a:solidFill>
              </a:endParaRPr>
            </a:p>
          </p:txBody>
        </p:sp>
        <p:sp>
          <p:nvSpPr>
            <p:cNvPr id="322" name="Shape 322"/>
            <p:cNvSpPr/>
            <p:nvPr/>
          </p:nvSpPr>
          <p:spPr>
            <a:xfrm>
              <a:off x="5592550" y="38779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solidFill>
                  <a:schemeClr val="bg2"/>
                </a:solidFill>
              </a:endParaRPr>
            </a:p>
          </p:txBody>
        </p:sp>
      </p:grpSp>
      <p:grpSp>
        <p:nvGrpSpPr>
          <p:cNvPr id="323" name="Shape 323"/>
          <p:cNvGrpSpPr/>
          <p:nvPr/>
        </p:nvGrpSpPr>
        <p:grpSpPr>
          <a:xfrm>
            <a:off x="4012913" y="2402941"/>
            <a:ext cx="1934178" cy="416077"/>
            <a:chOff x="3650050" y="1476150"/>
            <a:chExt cx="1356300" cy="319200"/>
          </a:xfrm>
        </p:grpSpPr>
        <p:sp>
          <p:nvSpPr>
            <p:cNvPr id="324" name="Shape 324"/>
            <p:cNvSpPr/>
            <p:nvPr/>
          </p:nvSpPr>
          <p:spPr>
            <a:xfrm>
              <a:off x="3824050" y="1476150"/>
              <a:ext cx="1182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dirty="0">
                  <a:solidFill>
                    <a:schemeClr val="tx1"/>
                  </a:solidFill>
                </a:rPr>
                <a:t>Charging Station </a:t>
              </a:r>
              <a:r>
                <a:rPr lang="en" sz="1200" b="1" dirty="0" smtClean="0">
                  <a:solidFill>
                    <a:schemeClr val="tx1"/>
                  </a:solidFill>
                </a:rPr>
                <a:t>LF</a:t>
              </a:r>
              <a:endParaRPr sz="1200" b="1" dirty="0">
                <a:solidFill>
                  <a:schemeClr val="tx1"/>
                </a:solidFill>
              </a:endParaRPr>
            </a:p>
          </p:txBody>
        </p:sp>
        <p:sp>
          <p:nvSpPr>
            <p:cNvPr id="325" name="Shape 325"/>
            <p:cNvSpPr/>
            <p:nvPr/>
          </p:nvSpPr>
          <p:spPr>
            <a:xfrm>
              <a:off x="3650050" y="1548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solidFill>
                  <a:schemeClr val="tx1"/>
                </a:solidFill>
              </a:endParaRPr>
            </a:p>
          </p:txBody>
        </p:sp>
      </p:grpSp>
      <p:grpSp>
        <p:nvGrpSpPr>
          <p:cNvPr id="326" name="Shape 326"/>
          <p:cNvGrpSpPr/>
          <p:nvPr/>
        </p:nvGrpSpPr>
        <p:grpSpPr>
          <a:xfrm>
            <a:off x="4012897" y="3087494"/>
            <a:ext cx="1735928" cy="416077"/>
            <a:chOff x="3650050" y="1527900"/>
            <a:chExt cx="1356300" cy="319200"/>
          </a:xfrm>
        </p:grpSpPr>
        <p:sp>
          <p:nvSpPr>
            <p:cNvPr id="327" name="Shape 327"/>
            <p:cNvSpPr/>
            <p:nvPr/>
          </p:nvSpPr>
          <p:spPr>
            <a:xfrm>
              <a:off x="3824050" y="1527900"/>
              <a:ext cx="1182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a:solidFill>
                    <a:schemeClr val="bg2"/>
                  </a:solidFill>
                </a:rPr>
                <a:t>Grid </a:t>
              </a:r>
              <a:r>
                <a:rPr lang="en" sz="1200" smtClean="0">
                  <a:solidFill>
                    <a:schemeClr val="bg2"/>
                  </a:solidFill>
                </a:rPr>
                <a:t>LF </a:t>
              </a:r>
              <a:endParaRPr sz="1200" dirty="0">
                <a:solidFill>
                  <a:schemeClr val="bg2"/>
                </a:solidFill>
              </a:endParaRPr>
            </a:p>
          </p:txBody>
        </p:sp>
        <p:sp>
          <p:nvSpPr>
            <p:cNvPr id="328" name="Shape 328"/>
            <p:cNvSpPr/>
            <p:nvPr/>
          </p:nvSpPr>
          <p:spPr>
            <a:xfrm>
              <a:off x="3650050" y="160050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solidFill>
                  <a:schemeClr val="bg2"/>
                </a:solidFill>
              </a:endParaRPr>
            </a:p>
          </p:txBody>
        </p:sp>
      </p:grpSp>
      <p:cxnSp>
        <p:nvCxnSpPr>
          <p:cNvPr id="329" name="Shape 329"/>
          <p:cNvCxnSpPr>
            <a:stCxn id="301" idx="6"/>
            <a:endCxn id="325" idx="2"/>
          </p:cNvCxnSpPr>
          <p:nvPr/>
        </p:nvCxnSpPr>
        <p:spPr>
          <a:xfrm flipV="1">
            <a:off x="3114134" y="2610980"/>
            <a:ext cx="898779" cy="357000"/>
          </a:xfrm>
          <a:prstGeom prst="bentConnector3">
            <a:avLst>
              <a:gd name="adj1" fmla="val 50000"/>
            </a:avLst>
          </a:prstGeom>
          <a:noFill/>
          <a:ln w="9525" cap="flat" cmpd="sng">
            <a:solidFill>
              <a:srgbClr val="C2C2C2"/>
            </a:solidFill>
            <a:prstDash val="solid"/>
            <a:round/>
            <a:headEnd type="none" w="med" len="med"/>
            <a:tailEnd type="none" w="med" len="med"/>
          </a:ln>
        </p:spPr>
      </p:cxnSp>
      <p:cxnSp>
        <p:nvCxnSpPr>
          <p:cNvPr id="330" name="Shape 330"/>
          <p:cNvCxnSpPr>
            <a:stCxn id="301" idx="6"/>
            <a:endCxn id="328" idx="2"/>
          </p:cNvCxnSpPr>
          <p:nvPr/>
        </p:nvCxnSpPr>
        <p:spPr>
          <a:xfrm>
            <a:off x="3114135" y="2967980"/>
            <a:ext cx="898800" cy="327600"/>
          </a:xfrm>
          <a:prstGeom prst="bentConnector3">
            <a:avLst>
              <a:gd name="adj1" fmla="val 49994"/>
            </a:avLst>
          </a:prstGeom>
          <a:noFill/>
          <a:ln w="9525" cap="flat" cmpd="sng">
            <a:solidFill>
              <a:srgbClr val="C2C2C2"/>
            </a:solidFill>
            <a:prstDash val="solid"/>
            <a:round/>
            <a:headEnd type="none" w="med" len="med"/>
            <a:tailEnd type="none" w="med" len="med"/>
          </a:ln>
        </p:spPr>
      </p:cxnSp>
      <p:cxnSp>
        <p:nvCxnSpPr>
          <p:cNvPr id="331" name="Shape 331"/>
          <p:cNvCxnSpPr>
            <a:stCxn id="324" idx="3"/>
            <a:endCxn id="322" idx="2"/>
          </p:cNvCxnSpPr>
          <p:nvPr/>
        </p:nvCxnSpPr>
        <p:spPr>
          <a:xfrm flipV="1">
            <a:off x="5947091" y="1451771"/>
            <a:ext cx="320428" cy="1159209"/>
          </a:xfrm>
          <a:prstGeom prst="bentConnector3">
            <a:avLst>
              <a:gd name="adj1" fmla="val 50000"/>
            </a:avLst>
          </a:prstGeom>
          <a:noFill/>
          <a:ln w="9525" cap="flat" cmpd="sng">
            <a:solidFill>
              <a:srgbClr val="C2C2C2"/>
            </a:solidFill>
            <a:prstDash val="solid"/>
            <a:round/>
            <a:headEnd type="none" w="med" len="med"/>
            <a:tailEnd type="none" w="med" len="med"/>
          </a:ln>
        </p:spPr>
      </p:cxnSp>
      <p:cxnSp>
        <p:nvCxnSpPr>
          <p:cNvPr id="332" name="Shape 332"/>
          <p:cNvCxnSpPr>
            <a:stCxn id="324" idx="3"/>
            <a:endCxn id="307" idx="2"/>
          </p:cNvCxnSpPr>
          <p:nvPr/>
        </p:nvCxnSpPr>
        <p:spPr>
          <a:xfrm flipV="1">
            <a:off x="5947091" y="2479017"/>
            <a:ext cx="320259" cy="131963"/>
          </a:xfrm>
          <a:prstGeom prst="bentConnector3">
            <a:avLst>
              <a:gd name="adj1" fmla="val 50000"/>
            </a:avLst>
          </a:prstGeom>
          <a:noFill/>
          <a:ln w="9525" cap="flat" cmpd="sng">
            <a:solidFill>
              <a:srgbClr val="C2C2C2"/>
            </a:solidFill>
            <a:prstDash val="solid"/>
            <a:round/>
            <a:headEnd type="none" w="med" len="med"/>
            <a:tailEnd type="none" w="med" len="med"/>
          </a:ln>
        </p:spPr>
      </p:cxnSp>
      <p:cxnSp>
        <p:nvCxnSpPr>
          <p:cNvPr id="333" name="Shape 333"/>
          <p:cNvCxnSpPr>
            <a:stCxn id="324" idx="3"/>
            <a:endCxn id="316" idx="2"/>
          </p:cNvCxnSpPr>
          <p:nvPr/>
        </p:nvCxnSpPr>
        <p:spPr>
          <a:xfrm>
            <a:off x="5947091" y="2610980"/>
            <a:ext cx="320722" cy="895124"/>
          </a:xfrm>
          <a:prstGeom prst="bentConnector3">
            <a:avLst>
              <a:gd name="adj1" fmla="val 50000"/>
            </a:avLst>
          </a:prstGeom>
          <a:noFill/>
          <a:ln w="9525" cap="flat" cmpd="sng">
            <a:solidFill>
              <a:srgbClr val="C2C2C2"/>
            </a:solidFill>
            <a:prstDash val="solid"/>
            <a:round/>
            <a:headEnd type="none" w="med" len="med"/>
            <a:tailEnd type="none" w="med" len="med"/>
          </a:ln>
        </p:spPr>
      </p:cxnSp>
      <p:cxnSp>
        <p:nvCxnSpPr>
          <p:cNvPr id="334" name="Shape 334"/>
          <p:cNvCxnSpPr>
            <a:stCxn id="324" idx="3"/>
            <a:endCxn id="319" idx="2"/>
          </p:cNvCxnSpPr>
          <p:nvPr/>
        </p:nvCxnSpPr>
        <p:spPr>
          <a:xfrm>
            <a:off x="5947091" y="2610980"/>
            <a:ext cx="320004" cy="1856877"/>
          </a:xfrm>
          <a:prstGeom prst="bentConnector3">
            <a:avLst>
              <a:gd name="adj1" fmla="val 50000"/>
            </a:avLst>
          </a:prstGeom>
          <a:noFill/>
          <a:ln w="9525" cap="flat" cmpd="sng">
            <a:solidFill>
              <a:srgbClr val="C2C2C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graphicFrame>
        <p:nvGraphicFramePr>
          <p:cNvPr id="339" name="Shape 339"/>
          <p:cNvGraphicFramePr/>
          <p:nvPr>
            <p:extLst>
              <p:ext uri="{D42A27DB-BD31-4B8C-83A1-F6EECF244321}">
                <p14:modId xmlns:p14="http://schemas.microsoft.com/office/powerpoint/2010/main" val="388987285"/>
              </p:ext>
            </p:extLst>
          </p:nvPr>
        </p:nvGraphicFramePr>
        <p:xfrm>
          <a:off x="344775" y="780300"/>
          <a:ext cx="8454425" cy="4196015"/>
        </p:xfrm>
        <a:graphic>
          <a:graphicData uri="http://schemas.openxmlformats.org/drawingml/2006/table">
            <a:tbl>
              <a:tblPr>
                <a:noFill/>
                <a:tableStyleId>{F26915A5-E12C-4AEA-A4DE-8CD967E0991F}</a:tableStyleId>
              </a:tblPr>
              <a:tblGrid>
                <a:gridCol w="1194575"/>
                <a:gridCol w="2699300"/>
                <a:gridCol w="1972775"/>
                <a:gridCol w="2587775"/>
              </a:tblGrid>
              <a:tr h="413925">
                <a:tc>
                  <a:txBody>
                    <a:bodyPr/>
                    <a:lstStyle/>
                    <a:p>
                      <a:pPr marL="0" lvl="0" indent="0" algn="ctr">
                        <a:spcBef>
                          <a:spcPts val="0"/>
                        </a:spcBef>
                        <a:spcAft>
                          <a:spcPts val="0"/>
                        </a:spcAft>
                        <a:buNone/>
                      </a:pPr>
                      <a:r>
                        <a:rPr lang="en" sz="1600"/>
                        <a:t>Author</a:t>
                      </a:r>
                      <a:endParaRPr sz="1600" i="1"/>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sz="1600"/>
                        <a:t>Methods</a:t>
                      </a:r>
                      <a:endParaRPr sz="1600"/>
                    </a:p>
                  </a:txBody>
                  <a:tcPr marL="91425" marR="91425" marT="91425" marB="91425"/>
                </a:tc>
                <a:tc>
                  <a:txBody>
                    <a:bodyPr/>
                    <a:lstStyle/>
                    <a:p>
                      <a:pPr marL="0" lvl="0" indent="0" algn="ctr" rtl="0">
                        <a:spcBef>
                          <a:spcPts val="0"/>
                        </a:spcBef>
                        <a:spcAft>
                          <a:spcPts val="0"/>
                        </a:spcAft>
                        <a:buNone/>
                      </a:pPr>
                      <a:r>
                        <a:rPr lang="en" sz="1600"/>
                        <a:t>Results</a:t>
                      </a:r>
                      <a:endParaRPr sz="1600"/>
                    </a:p>
                  </a:txBody>
                  <a:tcPr marL="91425" marR="91425" marT="91425" marB="91425"/>
                </a:tc>
                <a:tc>
                  <a:txBody>
                    <a:bodyPr/>
                    <a:lstStyle/>
                    <a:p>
                      <a:pPr marL="0" lvl="0" indent="0" algn="ctr">
                        <a:spcBef>
                          <a:spcPts val="0"/>
                        </a:spcBef>
                        <a:spcAft>
                          <a:spcPts val="0"/>
                        </a:spcAft>
                        <a:buNone/>
                      </a:pPr>
                      <a:r>
                        <a:rPr lang="en" sz="1600"/>
                        <a:t>Missing?</a:t>
                      </a:r>
                      <a:endParaRPr sz="1600"/>
                    </a:p>
                  </a:txBody>
                  <a:tcPr marL="91425" marR="91425" marT="91425" marB="91425"/>
                </a:tc>
              </a:tr>
              <a:tr h="1128275">
                <a:tc>
                  <a:txBody>
                    <a:bodyPr/>
                    <a:lstStyle/>
                    <a:p>
                      <a:pPr marL="0" lvl="0" indent="0" algn="ctr" rtl="0">
                        <a:lnSpc>
                          <a:spcPct val="115000"/>
                        </a:lnSpc>
                        <a:spcBef>
                          <a:spcPts val="0"/>
                        </a:spcBef>
                        <a:spcAft>
                          <a:spcPts val="0"/>
                        </a:spcAft>
                        <a:buClr>
                          <a:schemeClr val="dk1"/>
                        </a:buClr>
                        <a:buSzPts val="1100"/>
                        <a:buFont typeface="Arial"/>
                        <a:buNone/>
                      </a:pPr>
                      <a:r>
                        <a:rPr lang="en" sz="1600"/>
                        <a:t>Erotokritos Xydas</a:t>
                      </a:r>
                      <a:endParaRPr sz="1600" i="1"/>
                    </a:p>
                  </a:txBody>
                  <a:tcPr marL="91425" marR="91425" marT="91425" marB="91425"/>
                </a:tc>
                <a:tc>
                  <a:txBody>
                    <a:bodyPr/>
                    <a:lstStyle/>
                    <a:p>
                      <a:pPr marL="0" lvl="0" indent="0" rtl="0">
                        <a:spcBef>
                          <a:spcPts val="0"/>
                        </a:spcBef>
                        <a:spcAft>
                          <a:spcPts val="0"/>
                        </a:spcAft>
                        <a:buNone/>
                      </a:pPr>
                      <a:r>
                        <a:rPr lang="en" sz="1600"/>
                        <a:t>1. Clustering, </a:t>
                      </a:r>
                      <a:endParaRPr sz="1600"/>
                    </a:p>
                    <a:p>
                      <a:pPr marL="0" lvl="0" indent="0" rtl="0">
                        <a:spcBef>
                          <a:spcPts val="0"/>
                        </a:spcBef>
                        <a:spcAft>
                          <a:spcPts val="0"/>
                        </a:spcAft>
                        <a:buNone/>
                      </a:pPr>
                      <a:r>
                        <a:rPr lang="en" sz="1600"/>
                        <a:t>2. Correlation, </a:t>
                      </a:r>
                      <a:endParaRPr sz="1600"/>
                    </a:p>
                    <a:p>
                      <a:pPr marL="0" lvl="0" indent="0">
                        <a:spcBef>
                          <a:spcPts val="0"/>
                        </a:spcBef>
                        <a:spcAft>
                          <a:spcPts val="0"/>
                        </a:spcAft>
                        <a:buNone/>
                      </a:pPr>
                      <a:r>
                        <a:rPr lang="en" sz="1600"/>
                        <a:t>3. Regression, </a:t>
                      </a:r>
                      <a:endParaRPr sz="1600"/>
                    </a:p>
                    <a:p>
                      <a:pPr marL="0" lvl="0" indent="0" rtl="0">
                        <a:spcBef>
                          <a:spcPts val="0"/>
                        </a:spcBef>
                        <a:spcAft>
                          <a:spcPts val="0"/>
                        </a:spcAft>
                        <a:buNone/>
                      </a:pPr>
                      <a:r>
                        <a:rPr lang="en" sz="1600"/>
                        <a:t>4. Fuzzy-logit model</a:t>
                      </a:r>
                      <a:endParaRPr sz="1600"/>
                    </a:p>
                  </a:txBody>
                  <a:tcPr marL="91425" marR="91425" marT="91425" marB="91425"/>
                </a:tc>
                <a:tc>
                  <a:txBody>
                    <a:bodyPr/>
                    <a:lstStyle/>
                    <a:p>
                      <a:pPr marL="0" lvl="0" indent="0" algn="ctr" rtl="0">
                        <a:spcBef>
                          <a:spcPts val="0"/>
                        </a:spcBef>
                        <a:spcAft>
                          <a:spcPts val="0"/>
                        </a:spcAft>
                        <a:buNone/>
                      </a:pPr>
                      <a:r>
                        <a:rPr lang="en" sz="1600">
                          <a:solidFill>
                            <a:schemeClr val="dk1"/>
                          </a:solidFill>
                        </a:rPr>
                        <a:t>Identified p</a:t>
                      </a:r>
                      <a:r>
                        <a:rPr lang="en" sz="1600"/>
                        <a:t>otential underlying risks </a:t>
                      </a:r>
                      <a:endParaRPr sz="1600" b="1"/>
                    </a:p>
                  </a:txBody>
                  <a:tcPr marL="91425" marR="91425" marT="91425" marB="91425"/>
                </a:tc>
                <a:tc>
                  <a:txBody>
                    <a:bodyPr/>
                    <a:lstStyle/>
                    <a:p>
                      <a:pPr marL="0" lvl="0" indent="0">
                        <a:spcBef>
                          <a:spcPts val="0"/>
                        </a:spcBef>
                        <a:spcAft>
                          <a:spcPts val="0"/>
                        </a:spcAft>
                        <a:buNone/>
                      </a:pPr>
                      <a:r>
                        <a:rPr lang="en" sz="1600"/>
                        <a:t>1. Exact daily charging demand profile,</a:t>
                      </a:r>
                      <a:endParaRPr sz="1600"/>
                    </a:p>
                    <a:p>
                      <a:pPr marL="0" lvl="0" indent="0">
                        <a:spcBef>
                          <a:spcPts val="0"/>
                        </a:spcBef>
                        <a:spcAft>
                          <a:spcPts val="0"/>
                        </a:spcAft>
                        <a:buNone/>
                      </a:pPr>
                      <a:endParaRPr sz="1600"/>
                    </a:p>
                    <a:p>
                      <a:pPr marL="0" lvl="0" indent="0">
                        <a:spcBef>
                          <a:spcPts val="0"/>
                        </a:spcBef>
                        <a:spcAft>
                          <a:spcPts val="0"/>
                        </a:spcAft>
                        <a:buNone/>
                      </a:pPr>
                      <a:r>
                        <a:rPr lang="en" sz="1600"/>
                        <a:t>2. Model accuracy</a:t>
                      </a:r>
                      <a:endParaRPr sz="1600"/>
                    </a:p>
                  </a:txBody>
                  <a:tcPr marL="91425" marR="91425" marT="91425" marB="91425"/>
                </a:tc>
              </a:tr>
              <a:tr h="965225">
                <a:tc>
                  <a:txBody>
                    <a:bodyPr/>
                    <a:lstStyle/>
                    <a:p>
                      <a:pPr marL="0" lvl="0" indent="0" algn="ctr" rtl="0">
                        <a:lnSpc>
                          <a:spcPct val="115000"/>
                        </a:lnSpc>
                        <a:spcBef>
                          <a:spcPts val="0"/>
                        </a:spcBef>
                        <a:spcAft>
                          <a:spcPts val="0"/>
                        </a:spcAft>
                        <a:buNone/>
                      </a:pPr>
                      <a:r>
                        <a:rPr lang="en" sz="1600"/>
                        <a:t>Mariz B. Arias</a:t>
                      </a:r>
                      <a:endParaRPr sz="1600"/>
                    </a:p>
                  </a:txBody>
                  <a:tcPr marL="91425" marR="91425" marT="91425" marB="91425"/>
                </a:tc>
                <a:tc>
                  <a:txBody>
                    <a:bodyPr/>
                    <a:lstStyle/>
                    <a:p>
                      <a:pPr marL="0" lvl="0" indent="0" rtl="0">
                        <a:spcBef>
                          <a:spcPts val="0"/>
                        </a:spcBef>
                        <a:spcAft>
                          <a:spcPts val="0"/>
                        </a:spcAft>
                        <a:buNone/>
                      </a:pPr>
                      <a:r>
                        <a:rPr lang="en" sz="1600"/>
                        <a:t>1. Clustering, </a:t>
                      </a:r>
                      <a:endParaRPr sz="1600"/>
                    </a:p>
                    <a:p>
                      <a:pPr marL="0" lvl="0" indent="0" rtl="0">
                        <a:spcBef>
                          <a:spcPts val="0"/>
                        </a:spcBef>
                        <a:spcAft>
                          <a:spcPts val="0"/>
                        </a:spcAft>
                        <a:buNone/>
                      </a:pPr>
                      <a:r>
                        <a:rPr lang="en" sz="1600"/>
                        <a:t>2. Relational analysis, </a:t>
                      </a:r>
                      <a:endParaRPr sz="1600"/>
                    </a:p>
                    <a:p>
                      <a:pPr marL="0" lvl="0" indent="0" rtl="0">
                        <a:spcBef>
                          <a:spcPts val="0"/>
                        </a:spcBef>
                        <a:spcAft>
                          <a:spcPts val="0"/>
                        </a:spcAft>
                        <a:buNone/>
                      </a:pPr>
                      <a:r>
                        <a:rPr lang="en" sz="1600"/>
                        <a:t>3. Decision tree</a:t>
                      </a:r>
                      <a:endParaRPr sz="1600"/>
                    </a:p>
                  </a:txBody>
                  <a:tcPr marL="91425" marR="91425" marT="91425" marB="91425"/>
                </a:tc>
                <a:tc>
                  <a:txBody>
                    <a:bodyPr/>
                    <a:lstStyle/>
                    <a:p>
                      <a:pPr marL="0" lvl="0" indent="0" algn="ctr" rtl="0">
                        <a:spcBef>
                          <a:spcPts val="0"/>
                        </a:spcBef>
                        <a:spcAft>
                          <a:spcPts val="0"/>
                        </a:spcAft>
                        <a:buNone/>
                      </a:pPr>
                      <a:r>
                        <a:rPr lang="en" sz="1600"/>
                        <a:t>Different charging load profiles generated</a:t>
                      </a:r>
                      <a:endParaRPr sz="1600"/>
                    </a:p>
                  </a:txBody>
                  <a:tcPr marL="91425" marR="91425" marT="91425" marB="91425"/>
                </a:tc>
                <a:tc>
                  <a:txBody>
                    <a:bodyPr/>
                    <a:lstStyle/>
                    <a:p>
                      <a:pPr marL="0" lvl="0" indent="0">
                        <a:spcBef>
                          <a:spcPts val="0"/>
                        </a:spcBef>
                        <a:spcAft>
                          <a:spcPts val="0"/>
                        </a:spcAft>
                        <a:buNone/>
                      </a:pPr>
                      <a:r>
                        <a:rPr lang="en" sz="1600" dirty="0" smtClean="0"/>
                        <a:t>1. Too </a:t>
                      </a:r>
                      <a:r>
                        <a:rPr lang="en" sz="1600" dirty="0"/>
                        <a:t>many assumptions, </a:t>
                      </a:r>
                      <a:endParaRPr lang="en-US" sz="1600" dirty="0" smtClean="0"/>
                    </a:p>
                    <a:p>
                      <a:pPr marL="0" lvl="0" indent="0">
                        <a:spcBef>
                          <a:spcPts val="0"/>
                        </a:spcBef>
                        <a:spcAft>
                          <a:spcPts val="0"/>
                        </a:spcAft>
                        <a:buNone/>
                      </a:pPr>
                      <a:endParaRPr lang="en-US" sz="1600" dirty="0" smtClean="0"/>
                    </a:p>
                    <a:p>
                      <a:pPr marL="0" lvl="0" indent="0">
                        <a:spcBef>
                          <a:spcPts val="0"/>
                        </a:spcBef>
                        <a:spcAft>
                          <a:spcPts val="0"/>
                        </a:spcAft>
                        <a:buNone/>
                      </a:pPr>
                      <a:r>
                        <a:rPr lang="en" sz="1600" dirty="0" smtClean="0"/>
                        <a:t>2</a:t>
                      </a:r>
                      <a:r>
                        <a:rPr lang="en" sz="1600" dirty="0"/>
                        <a:t>. Benchmark model </a:t>
                      </a:r>
                      <a:endParaRPr sz="1600" dirty="0"/>
                    </a:p>
                  </a:txBody>
                  <a:tcPr marL="91425" marR="91425" marT="91425" marB="91425"/>
                </a:tc>
              </a:tr>
              <a:tr h="1604500">
                <a:tc>
                  <a:txBody>
                    <a:bodyPr/>
                    <a:lstStyle/>
                    <a:p>
                      <a:pPr marL="0" lvl="0" indent="0" algn="ctr">
                        <a:spcBef>
                          <a:spcPts val="0"/>
                        </a:spcBef>
                        <a:spcAft>
                          <a:spcPts val="0"/>
                        </a:spcAft>
                        <a:buNone/>
                      </a:pPr>
                      <a:r>
                        <a:rPr lang="en" sz="1600"/>
                        <a:t>Kuan Lu</a:t>
                      </a:r>
                      <a:endParaRPr sz="1600" i="1"/>
                    </a:p>
                    <a:p>
                      <a:pPr marL="0" lvl="0" indent="0" algn="ctr" rtl="0">
                        <a:spcBef>
                          <a:spcPts val="0"/>
                        </a:spcBef>
                        <a:spcAft>
                          <a:spcPts val="0"/>
                        </a:spcAft>
                        <a:buNone/>
                      </a:pPr>
                      <a:endParaRPr sz="1600"/>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B w="9525" cap="flat" cmpd="sng">
                      <a:solidFill>
                        <a:srgbClr val="9E9E9E"/>
                      </a:solidFill>
                      <a:prstDash val="solid"/>
                      <a:round/>
                      <a:headEnd type="none" w="med" len="med"/>
                      <a:tailEnd type="none" w="med" len="med"/>
                    </a:lnB>
                  </a:tcPr>
                </a:tc>
                <a:tc>
                  <a:txBody>
                    <a:bodyPr/>
                    <a:lstStyle/>
                    <a:p>
                      <a:pPr marL="0" lvl="0" indent="0" rtl="0">
                        <a:spcBef>
                          <a:spcPts val="0"/>
                        </a:spcBef>
                        <a:spcAft>
                          <a:spcPts val="0"/>
                        </a:spcAft>
                        <a:buNone/>
                      </a:pPr>
                      <a:r>
                        <a:rPr lang="en" sz="1600" dirty="0"/>
                        <a:t>1. Fuzzy C-Mean clustering,</a:t>
                      </a:r>
                      <a:endParaRPr sz="1600" dirty="0"/>
                    </a:p>
                    <a:p>
                      <a:pPr marL="0" lvl="0" indent="0" rtl="0">
                        <a:spcBef>
                          <a:spcPts val="0"/>
                        </a:spcBef>
                        <a:spcAft>
                          <a:spcPts val="0"/>
                        </a:spcAft>
                        <a:buNone/>
                      </a:pPr>
                      <a:r>
                        <a:rPr lang="en" sz="1600" dirty="0"/>
                        <a:t>2. SVM-regression,</a:t>
                      </a:r>
                      <a:endParaRPr sz="1600" dirty="0"/>
                    </a:p>
                    <a:p>
                      <a:pPr marL="0" lvl="0" indent="0" rtl="0">
                        <a:spcBef>
                          <a:spcPts val="0"/>
                        </a:spcBef>
                        <a:spcAft>
                          <a:spcPts val="0"/>
                        </a:spcAft>
                        <a:buNone/>
                      </a:pPr>
                      <a:r>
                        <a:rPr lang="en" sz="1600" dirty="0"/>
                        <a:t>3. </a:t>
                      </a:r>
                      <a:r>
                        <a:rPr lang="en-US" sz="1600" dirty="0" smtClean="0"/>
                        <a:t>G</a:t>
                      </a:r>
                      <a:r>
                        <a:rPr lang="en" sz="1600" dirty="0" err="1" smtClean="0"/>
                        <a:t>enetic</a:t>
                      </a:r>
                      <a:r>
                        <a:rPr lang="en" sz="1600" dirty="0" smtClean="0"/>
                        <a:t> </a:t>
                      </a:r>
                      <a:r>
                        <a:rPr lang="en-US" sz="1600" dirty="0" smtClean="0"/>
                        <a:t>A</a:t>
                      </a:r>
                      <a:r>
                        <a:rPr lang="en" sz="1600" dirty="0" err="1" smtClean="0"/>
                        <a:t>lgorithm</a:t>
                      </a:r>
                      <a:r>
                        <a:rPr lang="en" sz="1600" dirty="0"/>
                        <a:t>,</a:t>
                      </a:r>
                      <a:endParaRPr sz="1600" dirty="0"/>
                    </a:p>
                    <a:p>
                      <a:pPr marL="0" lvl="0" indent="0" rtl="0">
                        <a:spcBef>
                          <a:spcPts val="0"/>
                        </a:spcBef>
                        <a:spcAft>
                          <a:spcPts val="0"/>
                        </a:spcAft>
                        <a:buNone/>
                      </a:pPr>
                      <a:r>
                        <a:rPr lang="en" sz="1600" dirty="0"/>
                        <a:t>4. </a:t>
                      </a:r>
                      <a:r>
                        <a:rPr lang="en-US" sz="1600" dirty="0" smtClean="0"/>
                        <a:t>P</a:t>
                      </a:r>
                      <a:r>
                        <a:rPr lang="en" sz="1600" dirty="0" smtClean="0"/>
                        <a:t>article </a:t>
                      </a:r>
                      <a:r>
                        <a:rPr lang="en-US" sz="1600" dirty="0" smtClean="0"/>
                        <a:t>S</a:t>
                      </a:r>
                      <a:r>
                        <a:rPr lang="en" sz="1600" dirty="0" smtClean="0"/>
                        <a:t>warm </a:t>
                      </a:r>
                      <a:r>
                        <a:rPr lang="en-US" sz="1600" dirty="0" smtClean="0"/>
                        <a:t>O</a:t>
                      </a:r>
                      <a:r>
                        <a:rPr lang="en" sz="1600" dirty="0" err="1" smtClean="0"/>
                        <a:t>ptimization</a:t>
                      </a:r>
                      <a:endParaRPr sz="1600" dirty="0"/>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B w="9525" cap="flat" cmpd="sng">
                      <a:solidFill>
                        <a:srgbClr val="9E9E9E"/>
                      </a:solidFill>
                      <a:prstDash val="solid"/>
                      <a:round/>
                      <a:headEnd type="none" w="med" len="med"/>
                      <a:tailEnd type="none" w="med" len="med"/>
                    </a:lnB>
                  </a:tcPr>
                </a:tc>
                <a:tc>
                  <a:txBody>
                    <a:bodyPr/>
                    <a:lstStyle/>
                    <a:p>
                      <a:pPr marL="0" lvl="0" indent="0" algn="ctr" rtl="0">
                        <a:spcBef>
                          <a:spcPts val="0"/>
                        </a:spcBef>
                        <a:spcAft>
                          <a:spcPts val="0"/>
                        </a:spcAft>
                        <a:buNone/>
                      </a:pPr>
                      <a:r>
                        <a:rPr lang="en" sz="1600"/>
                        <a:t>RMSE = 9.79% </a:t>
                      </a:r>
                      <a:endParaRPr sz="1600"/>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B w="9525" cap="flat" cmpd="sng">
                      <a:solidFill>
                        <a:srgbClr val="9E9E9E"/>
                      </a:solidFill>
                      <a:prstDash val="solid"/>
                      <a:round/>
                      <a:headEnd type="none" w="med" len="med"/>
                      <a:tailEnd type="none" w="med" len="med"/>
                    </a:lnB>
                  </a:tcPr>
                </a:tc>
                <a:tc>
                  <a:txBody>
                    <a:bodyPr/>
                    <a:lstStyle/>
                    <a:p>
                      <a:pPr marL="0" lvl="0" indent="0">
                        <a:spcBef>
                          <a:spcPts val="0"/>
                        </a:spcBef>
                        <a:spcAft>
                          <a:spcPts val="0"/>
                        </a:spcAft>
                        <a:buNone/>
                      </a:pPr>
                      <a:r>
                        <a:rPr lang="en" sz="1600" dirty="0"/>
                        <a:t>1. Unspecified type of EV charging station,</a:t>
                      </a:r>
                      <a:endParaRPr sz="1600" dirty="0"/>
                    </a:p>
                    <a:p>
                      <a:pPr marL="0" lvl="0" indent="0">
                        <a:spcBef>
                          <a:spcPts val="0"/>
                        </a:spcBef>
                        <a:spcAft>
                          <a:spcPts val="0"/>
                        </a:spcAft>
                        <a:buNone/>
                      </a:pPr>
                      <a:r>
                        <a:rPr lang="en" sz="1600" dirty="0"/>
                        <a:t> </a:t>
                      </a:r>
                      <a:endParaRPr sz="1600" dirty="0"/>
                    </a:p>
                    <a:p>
                      <a:pPr marL="0" lvl="0" indent="0" rtl="0">
                        <a:spcBef>
                          <a:spcPts val="0"/>
                        </a:spcBef>
                        <a:spcAft>
                          <a:spcPts val="0"/>
                        </a:spcAft>
                        <a:buNone/>
                      </a:pPr>
                      <a:r>
                        <a:rPr lang="en" sz="1600" dirty="0"/>
                        <a:t>2. Generalizability</a:t>
                      </a:r>
                      <a:endParaRPr sz="1600" dirty="0"/>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B w="9525" cap="flat" cmpd="sng">
                      <a:solidFill>
                        <a:srgbClr val="9E9E9E"/>
                      </a:solidFill>
                      <a:prstDash val="solid"/>
                      <a:round/>
                      <a:headEnd type="none" w="med" len="med"/>
                      <a:tailEnd type="none" w="med" len="med"/>
                    </a:lnB>
                  </a:tcPr>
                </a:tc>
              </a:tr>
            </a:tbl>
          </a:graphicData>
        </a:graphic>
      </p:graphicFrame>
      <p:sp>
        <p:nvSpPr>
          <p:cNvPr id="340" name="Shape 340"/>
          <p:cNvSpPr txBox="1">
            <a:spLocks noGrp="1"/>
          </p:cNvSpPr>
          <p:nvPr>
            <p:ph type="title"/>
          </p:nvPr>
        </p:nvSpPr>
        <p:spPr>
          <a:xfrm>
            <a:off x="311700" y="181700"/>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EV Charging Station Load Forecasting LIT Review</a:t>
            </a: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graphicFrame>
        <p:nvGraphicFramePr>
          <p:cNvPr id="345" name="Shape 345"/>
          <p:cNvGraphicFramePr/>
          <p:nvPr/>
        </p:nvGraphicFramePr>
        <p:xfrm>
          <a:off x="208238" y="123325"/>
          <a:ext cx="8727525" cy="4846200"/>
        </p:xfrm>
        <a:graphic>
          <a:graphicData uri="http://schemas.openxmlformats.org/drawingml/2006/table">
            <a:tbl>
              <a:tblPr>
                <a:noFill/>
                <a:tableStyleId>{F26915A5-E12C-4AEA-A4DE-8CD967E0991F}</a:tableStyleId>
              </a:tblPr>
              <a:tblGrid>
                <a:gridCol w="1084500"/>
                <a:gridCol w="2186450"/>
                <a:gridCol w="3038800"/>
                <a:gridCol w="2417775"/>
              </a:tblGrid>
              <a:tr h="403400">
                <a:tc>
                  <a:txBody>
                    <a:bodyPr/>
                    <a:lstStyle/>
                    <a:p>
                      <a:pPr marL="0" lvl="0" indent="0" algn="ctr" rtl="0">
                        <a:spcBef>
                          <a:spcPts val="0"/>
                        </a:spcBef>
                        <a:spcAft>
                          <a:spcPts val="0"/>
                        </a:spcAft>
                        <a:buClr>
                          <a:schemeClr val="dk1"/>
                        </a:buClr>
                        <a:buSzPts val="1100"/>
                        <a:buFont typeface="Arial"/>
                        <a:buNone/>
                      </a:pPr>
                      <a:r>
                        <a:rPr lang="en" sz="1500">
                          <a:solidFill>
                            <a:schemeClr val="dk1"/>
                          </a:solidFill>
                        </a:rPr>
                        <a:t>Author</a:t>
                      </a:r>
                      <a:endParaRPr sz="1500"/>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0" lvl="0" indent="0" algn="ctr" rtl="0">
                        <a:spcBef>
                          <a:spcPts val="0"/>
                        </a:spcBef>
                        <a:spcAft>
                          <a:spcPts val="0"/>
                        </a:spcAft>
                        <a:buNone/>
                      </a:pPr>
                      <a:r>
                        <a:rPr lang="en" sz="1500"/>
                        <a:t>Methods</a:t>
                      </a:r>
                      <a:endParaRPr sz="1500"/>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0" lvl="0" indent="0" algn="ctr" rtl="0">
                        <a:spcBef>
                          <a:spcPts val="0"/>
                        </a:spcBef>
                        <a:spcAft>
                          <a:spcPts val="0"/>
                        </a:spcAft>
                        <a:buNone/>
                      </a:pPr>
                      <a:r>
                        <a:rPr lang="en" sz="1500"/>
                        <a:t>Results</a:t>
                      </a:r>
                      <a:endParaRPr sz="1500"/>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0" lvl="0" indent="0" algn="ctr" rtl="0">
                        <a:spcBef>
                          <a:spcPts val="0"/>
                        </a:spcBef>
                        <a:spcAft>
                          <a:spcPts val="0"/>
                        </a:spcAft>
                        <a:buNone/>
                      </a:pPr>
                      <a:r>
                        <a:rPr lang="en" sz="1500"/>
                        <a:t>Missing?</a:t>
                      </a:r>
                      <a:endParaRPr sz="1500"/>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r>
              <a:tr h="1299900">
                <a:tc>
                  <a:txBody>
                    <a:bodyPr/>
                    <a:lstStyle/>
                    <a:p>
                      <a:pPr marL="0" lvl="0" indent="0" algn="ctr" rtl="0">
                        <a:lnSpc>
                          <a:spcPct val="115000"/>
                        </a:lnSpc>
                        <a:spcBef>
                          <a:spcPts val="0"/>
                        </a:spcBef>
                        <a:spcAft>
                          <a:spcPts val="0"/>
                        </a:spcAft>
                        <a:buNone/>
                      </a:pPr>
                      <a:r>
                        <a:rPr lang="en" sz="1500">
                          <a:solidFill>
                            <a:schemeClr val="dk1"/>
                          </a:solidFill>
                        </a:rPr>
                        <a:t>Mostafa Majidpour</a:t>
                      </a:r>
                      <a:endParaRPr sz="1500" i="1">
                        <a:solidFill>
                          <a:schemeClr val="dk1"/>
                        </a:solidFill>
                      </a:endParaRP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0" lvl="0" indent="0" rtl="0">
                        <a:spcBef>
                          <a:spcPts val="0"/>
                        </a:spcBef>
                        <a:spcAft>
                          <a:spcPts val="0"/>
                        </a:spcAft>
                        <a:buNone/>
                      </a:pPr>
                      <a:r>
                        <a:rPr lang="en" sz="1500"/>
                        <a:t>1. KNN, </a:t>
                      </a:r>
                      <a:endParaRPr sz="1500"/>
                    </a:p>
                    <a:p>
                      <a:pPr marL="0" lvl="0" indent="0" rtl="0">
                        <a:spcBef>
                          <a:spcPts val="0"/>
                        </a:spcBef>
                        <a:spcAft>
                          <a:spcPts val="0"/>
                        </a:spcAft>
                        <a:buNone/>
                      </a:pPr>
                      <a:r>
                        <a:rPr lang="en" sz="1500"/>
                        <a:t>2. Weighted-KNN</a:t>
                      </a:r>
                      <a:r>
                        <a:rPr lang="en" sz="1500" b="1"/>
                        <a:t>, </a:t>
                      </a:r>
                      <a:endParaRPr sz="1500"/>
                    </a:p>
                    <a:p>
                      <a:pPr marL="0" lvl="0" indent="0" rtl="0">
                        <a:spcBef>
                          <a:spcPts val="0"/>
                        </a:spcBef>
                        <a:spcAft>
                          <a:spcPts val="0"/>
                        </a:spcAft>
                        <a:buNone/>
                      </a:pPr>
                      <a:r>
                        <a:rPr lang="en" sz="1500"/>
                        <a:t>3.Time-weighted dot product dissimilarity measure (</a:t>
                      </a:r>
                      <a:r>
                        <a:rPr lang="en" sz="1500" b="1"/>
                        <a:t>new</a:t>
                      </a:r>
                      <a:r>
                        <a:rPr lang="en" sz="1500"/>
                        <a:t>)</a:t>
                      </a:r>
                      <a:endParaRPr sz="1500"/>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0" lvl="0" indent="0" algn="ctr" rtl="0">
                        <a:spcBef>
                          <a:spcPts val="0"/>
                        </a:spcBef>
                        <a:spcAft>
                          <a:spcPts val="0"/>
                        </a:spcAft>
                        <a:buNone/>
                      </a:pPr>
                      <a:r>
                        <a:rPr lang="en" sz="1500">
                          <a:solidFill>
                            <a:schemeClr val="dk1"/>
                          </a:solidFill>
                        </a:rPr>
                        <a:t>More effective</a:t>
                      </a:r>
                      <a:r>
                        <a:rPr lang="en" sz="1500"/>
                        <a:t> dissimilarity measurement</a:t>
                      </a:r>
                      <a:endParaRPr sz="1500"/>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0" lvl="0" indent="0" rtl="0">
                        <a:spcBef>
                          <a:spcPts val="0"/>
                        </a:spcBef>
                        <a:spcAft>
                          <a:spcPts val="0"/>
                        </a:spcAft>
                        <a:buNone/>
                      </a:pPr>
                      <a:r>
                        <a:rPr lang="en" sz="1500"/>
                        <a:t>1. Basic machine learning techniques</a:t>
                      </a:r>
                      <a:endParaRPr sz="1500"/>
                    </a:p>
                    <a:p>
                      <a:pPr marL="0" lvl="0" indent="0" rtl="0">
                        <a:spcBef>
                          <a:spcPts val="0"/>
                        </a:spcBef>
                        <a:spcAft>
                          <a:spcPts val="0"/>
                        </a:spcAft>
                        <a:buNone/>
                      </a:pPr>
                      <a:endParaRPr sz="1500"/>
                    </a:p>
                    <a:p>
                      <a:pPr marL="0" lvl="0" indent="0" rtl="0">
                        <a:spcBef>
                          <a:spcPts val="0"/>
                        </a:spcBef>
                        <a:spcAft>
                          <a:spcPts val="0"/>
                        </a:spcAft>
                        <a:buNone/>
                      </a:pPr>
                      <a:r>
                        <a:rPr lang="en" sz="1500"/>
                        <a:t>2. Assumption of TWDP</a:t>
                      </a:r>
                      <a:endParaRPr sz="1500"/>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r>
              <a:tr h="1299900">
                <a:tc>
                  <a:txBody>
                    <a:bodyPr/>
                    <a:lstStyle/>
                    <a:p>
                      <a:pPr marL="0" lvl="0" indent="0" algn="ctr" rtl="0">
                        <a:lnSpc>
                          <a:spcPct val="115000"/>
                        </a:lnSpc>
                        <a:spcBef>
                          <a:spcPts val="0"/>
                        </a:spcBef>
                        <a:spcAft>
                          <a:spcPts val="0"/>
                        </a:spcAft>
                        <a:buNone/>
                      </a:pPr>
                      <a:r>
                        <a:rPr lang="en" sz="1500">
                          <a:solidFill>
                            <a:schemeClr val="dk1"/>
                          </a:solidFill>
                        </a:rPr>
                        <a:t>Mostafa Majidpour</a:t>
                      </a:r>
                      <a:endParaRPr sz="1500" i="1">
                        <a:solidFill>
                          <a:schemeClr val="dk1"/>
                        </a:solidFill>
                      </a:endParaRP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0" lvl="0" indent="0" rtl="0">
                        <a:spcBef>
                          <a:spcPts val="0"/>
                        </a:spcBef>
                        <a:spcAft>
                          <a:spcPts val="0"/>
                        </a:spcAft>
                        <a:buNone/>
                      </a:pPr>
                      <a:r>
                        <a:rPr lang="en" sz="1500"/>
                        <a:t>1. KNN, </a:t>
                      </a:r>
                      <a:endParaRPr sz="1500"/>
                    </a:p>
                    <a:p>
                      <a:pPr marL="0" lvl="0" indent="0" rtl="0">
                        <a:spcBef>
                          <a:spcPts val="0"/>
                        </a:spcBef>
                        <a:spcAft>
                          <a:spcPts val="0"/>
                        </a:spcAft>
                        <a:buNone/>
                      </a:pPr>
                      <a:r>
                        <a:rPr lang="en" sz="1500"/>
                        <a:t>2. ARIMA, </a:t>
                      </a:r>
                      <a:endParaRPr sz="1500"/>
                    </a:p>
                    <a:p>
                      <a:pPr marL="0" lvl="0" indent="0" rtl="0">
                        <a:spcBef>
                          <a:spcPts val="0"/>
                        </a:spcBef>
                        <a:spcAft>
                          <a:spcPts val="0"/>
                        </a:spcAft>
                        <a:buNone/>
                      </a:pPr>
                      <a:r>
                        <a:rPr lang="en" sz="1500"/>
                        <a:t>3. Pattern Sequence Forecasting (PSF), </a:t>
                      </a:r>
                      <a:endParaRPr sz="1500"/>
                    </a:p>
                    <a:p>
                      <a:pPr marL="0" lvl="0" indent="0" rtl="0">
                        <a:spcBef>
                          <a:spcPts val="0"/>
                        </a:spcBef>
                        <a:spcAft>
                          <a:spcPts val="0"/>
                        </a:spcAft>
                        <a:buNone/>
                      </a:pPr>
                      <a:r>
                        <a:rPr lang="en" sz="1500"/>
                        <a:t>4. Modified </a:t>
                      </a:r>
                      <a:r>
                        <a:rPr lang="en" sz="1500">
                          <a:solidFill>
                            <a:schemeClr val="dk1"/>
                          </a:solidFill>
                        </a:rPr>
                        <a:t>PSF (</a:t>
                      </a:r>
                      <a:r>
                        <a:rPr lang="en" sz="1500" b="1">
                          <a:solidFill>
                            <a:schemeClr val="dk1"/>
                          </a:solidFill>
                        </a:rPr>
                        <a:t>new</a:t>
                      </a:r>
                      <a:r>
                        <a:rPr lang="en" sz="1500">
                          <a:solidFill>
                            <a:schemeClr val="dk1"/>
                          </a:solidFill>
                        </a:rPr>
                        <a:t>)</a:t>
                      </a:r>
                      <a:endParaRPr sz="1500"/>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0" lvl="0" indent="0" algn="ctr" rtl="0">
                        <a:spcBef>
                          <a:spcPts val="0"/>
                        </a:spcBef>
                        <a:spcAft>
                          <a:spcPts val="0"/>
                        </a:spcAft>
                        <a:buNone/>
                      </a:pPr>
                      <a:r>
                        <a:rPr lang="en" sz="1500"/>
                        <a:t>1. KNN with k = 1 performs the best in terms of SMAPE</a:t>
                      </a:r>
                      <a:endParaRPr sz="1500"/>
                    </a:p>
                    <a:p>
                      <a:pPr marL="0" lvl="0" indent="0" algn="ctr" rtl="0">
                        <a:spcBef>
                          <a:spcPts val="0"/>
                        </a:spcBef>
                        <a:spcAft>
                          <a:spcPts val="0"/>
                        </a:spcAft>
                        <a:buNone/>
                      </a:pPr>
                      <a:r>
                        <a:rPr lang="en" sz="1500"/>
                        <a:t>2. PSF performs the worst</a:t>
                      </a:r>
                      <a:endParaRPr sz="1500"/>
                    </a:p>
                    <a:p>
                      <a:pPr marL="0" lvl="0" indent="0" algn="ctr" rtl="0">
                        <a:spcBef>
                          <a:spcPts val="0"/>
                        </a:spcBef>
                        <a:spcAft>
                          <a:spcPts val="0"/>
                        </a:spcAft>
                        <a:buNone/>
                      </a:pPr>
                      <a:r>
                        <a:rPr lang="en" sz="1500"/>
                        <a:t>3. MPSF more effective than PSF</a:t>
                      </a:r>
                      <a:endParaRPr sz="1500"/>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0" lvl="0" indent="0" rtl="0">
                        <a:spcBef>
                          <a:spcPts val="0"/>
                        </a:spcBef>
                        <a:spcAft>
                          <a:spcPts val="0"/>
                        </a:spcAft>
                        <a:buNone/>
                      </a:pPr>
                      <a:endParaRPr sz="1500"/>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r>
              <a:tr h="1748150">
                <a:tc>
                  <a:txBody>
                    <a:bodyPr/>
                    <a:lstStyle/>
                    <a:p>
                      <a:pPr marL="0" lvl="0" indent="0" algn="ctr" rtl="0">
                        <a:lnSpc>
                          <a:spcPct val="115000"/>
                        </a:lnSpc>
                        <a:spcBef>
                          <a:spcPts val="0"/>
                        </a:spcBef>
                        <a:spcAft>
                          <a:spcPts val="0"/>
                        </a:spcAft>
                        <a:buNone/>
                      </a:pPr>
                      <a:r>
                        <a:rPr lang="en" sz="1500">
                          <a:solidFill>
                            <a:schemeClr val="dk1"/>
                          </a:solidFill>
                        </a:rPr>
                        <a:t>Mostafa Majidpour</a:t>
                      </a:r>
                      <a:endParaRPr sz="1500" i="1">
                        <a:solidFill>
                          <a:schemeClr val="dk1"/>
                        </a:solidFill>
                      </a:endParaRP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0" lvl="0" indent="0" rtl="0">
                        <a:spcBef>
                          <a:spcPts val="0"/>
                        </a:spcBef>
                        <a:spcAft>
                          <a:spcPts val="0"/>
                        </a:spcAft>
                        <a:buNone/>
                      </a:pPr>
                      <a:r>
                        <a:rPr lang="en" sz="1500"/>
                        <a:t>1. NN-TWDP, </a:t>
                      </a:r>
                      <a:endParaRPr sz="1500"/>
                    </a:p>
                    <a:p>
                      <a:pPr marL="0" lvl="0" indent="0" rtl="0">
                        <a:spcBef>
                          <a:spcPts val="0"/>
                        </a:spcBef>
                        <a:spcAft>
                          <a:spcPts val="0"/>
                        </a:spcAft>
                        <a:buNone/>
                      </a:pPr>
                      <a:r>
                        <a:rPr lang="en" sz="1500">
                          <a:solidFill>
                            <a:schemeClr val="dk1"/>
                          </a:solidFill>
                        </a:rPr>
                        <a:t>2. SVM, </a:t>
                      </a:r>
                      <a:endParaRPr sz="1500">
                        <a:solidFill>
                          <a:schemeClr val="dk1"/>
                        </a:solidFill>
                      </a:endParaRPr>
                    </a:p>
                    <a:p>
                      <a:pPr marL="0" lvl="0" indent="0" rtl="0">
                        <a:spcBef>
                          <a:spcPts val="0"/>
                        </a:spcBef>
                        <a:spcAft>
                          <a:spcPts val="0"/>
                        </a:spcAft>
                        <a:buNone/>
                      </a:pPr>
                      <a:r>
                        <a:rPr lang="en" sz="1500"/>
                        <a:t>3. MPSF, </a:t>
                      </a:r>
                      <a:endParaRPr sz="1500"/>
                    </a:p>
                    <a:p>
                      <a:pPr marL="0" lvl="0" indent="0" rtl="0">
                        <a:spcBef>
                          <a:spcPts val="0"/>
                        </a:spcBef>
                        <a:spcAft>
                          <a:spcPts val="0"/>
                        </a:spcAft>
                        <a:buNone/>
                      </a:pPr>
                      <a:r>
                        <a:rPr lang="en" sz="1500"/>
                        <a:t>4. Random Forest (RF)</a:t>
                      </a:r>
                      <a:endParaRPr sz="1500"/>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0" lvl="0" indent="0" algn="ctr" rtl="0">
                        <a:spcBef>
                          <a:spcPts val="0"/>
                        </a:spcBef>
                        <a:spcAft>
                          <a:spcPts val="0"/>
                        </a:spcAft>
                        <a:buNone/>
                      </a:pPr>
                      <a:r>
                        <a:rPr lang="en" sz="1500"/>
                        <a:t>1. Statistically significant difference between prediction results for NN-TWDP, MPSF</a:t>
                      </a:r>
                      <a:endParaRPr sz="1500"/>
                    </a:p>
                    <a:p>
                      <a:pPr marL="0" lvl="0" indent="0" algn="ctr" rtl="0">
                        <a:spcBef>
                          <a:spcPts val="0"/>
                        </a:spcBef>
                        <a:spcAft>
                          <a:spcPts val="0"/>
                        </a:spcAft>
                        <a:buNone/>
                      </a:pPr>
                      <a:endParaRPr sz="1500"/>
                    </a:p>
                    <a:p>
                      <a:pPr marL="0" lvl="0" indent="0" algn="ctr" rtl="0">
                        <a:spcBef>
                          <a:spcPts val="0"/>
                        </a:spcBef>
                        <a:spcAft>
                          <a:spcPts val="0"/>
                        </a:spcAft>
                        <a:buNone/>
                      </a:pPr>
                      <a:r>
                        <a:rPr lang="en" sz="1500"/>
                        <a:t>2. Customer profile based prediction is faster but privacy invading.</a:t>
                      </a:r>
                      <a:endParaRPr sz="1500"/>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marL="0" lvl="0" indent="0" rtl="0">
                        <a:spcBef>
                          <a:spcPts val="0"/>
                        </a:spcBef>
                        <a:spcAft>
                          <a:spcPts val="0"/>
                        </a:spcAft>
                        <a:buNone/>
                      </a:pPr>
                      <a:r>
                        <a:rPr lang="en" sz="1500" dirty="0"/>
                        <a:t>Only scenarios around UCLA campus</a:t>
                      </a:r>
                      <a:endParaRPr sz="1500" dirty="0"/>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grpSp>
        <p:nvGrpSpPr>
          <p:cNvPr id="350" name="Shape 350"/>
          <p:cNvGrpSpPr/>
          <p:nvPr/>
        </p:nvGrpSpPr>
        <p:grpSpPr>
          <a:xfrm>
            <a:off x="5599306" y="1557579"/>
            <a:ext cx="1281938" cy="374198"/>
            <a:chOff x="5592550" y="1018955"/>
            <a:chExt cx="1293711" cy="319200"/>
          </a:xfrm>
        </p:grpSpPr>
        <p:sp>
          <p:nvSpPr>
            <p:cNvPr id="351" name="Shape 351"/>
            <p:cNvSpPr/>
            <p:nvPr/>
          </p:nvSpPr>
          <p:spPr>
            <a:xfrm>
              <a:off x="5734261" y="1018955"/>
              <a:ext cx="11520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a:solidFill>
                    <a:srgbClr val="3D3D3D"/>
                  </a:solidFill>
                </a:rPr>
                <a:t>Traffic Data</a:t>
              </a:r>
              <a:endParaRPr sz="1200" b="1">
                <a:solidFill>
                  <a:srgbClr val="3D3D3D"/>
                </a:solidFill>
              </a:endParaRPr>
            </a:p>
          </p:txBody>
        </p:sp>
        <p:sp>
          <p:nvSpPr>
            <p:cNvPr id="352" name="Shape 352"/>
            <p:cNvSpPr/>
            <p:nvPr/>
          </p:nvSpPr>
          <p:spPr>
            <a:xfrm>
              <a:off x="5592550" y="1091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grpSp>
      <p:grpSp>
        <p:nvGrpSpPr>
          <p:cNvPr id="353" name="Shape 353"/>
          <p:cNvGrpSpPr/>
          <p:nvPr/>
        </p:nvGrpSpPr>
        <p:grpSpPr>
          <a:xfrm>
            <a:off x="5599306" y="2212820"/>
            <a:ext cx="1281821" cy="374198"/>
            <a:chOff x="5592550" y="1018958"/>
            <a:chExt cx="1293593" cy="319200"/>
          </a:xfrm>
        </p:grpSpPr>
        <p:sp>
          <p:nvSpPr>
            <p:cNvPr id="354" name="Shape 354"/>
            <p:cNvSpPr/>
            <p:nvPr/>
          </p:nvSpPr>
          <p:spPr>
            <a:xfrm>
              <a:off x="5766543" y="1018958"/>
              <a:ext cx="11196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a:solidFill>
                    <a:srgbClr val="3D3D3D"/>
                  </a:solidFill>
                </a:rPr>
                <a:t>Load Data</a:t>
              </a:r>
              <a:endParaRPr sz="1200" b="1">
                <a:solidFill>
                  <a:srgbClr val="3D3D3D"/>
                </a:solidFill>
              </a:endParaRPr>
            </a:p>
          </p:txBody>
        </p:sp>
        <p:sp>
          <p:nvSpPr>
            <p:cNvPr id="355" name="Shape 355"/>
            <p:cNvSpPr/>
            <p:nvPr/>
          </p:nvSpPr>
          <p:spPr>
            <a:xfrm>
              <a:off x="5592550" y="1091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grpSp>
      <p:cxnSp>
        <p:nvCxnSpPr>
          <p:cNvPr id="356" name="Shape 356"/>
          <p:cNvCxnSpPr>
            <a:stCxn id="357" idx="6"/>
            <a:endCxn id="358" idx="2"/>
          </p:cNvCxnSpPr>
          <p:nvPr/>
        </p:nvCxnSpPr>
        <p:spPr>
          <a:xfrm>
            <a:off x="1925448" y="2548626"/>
            <a:ext cx="714300" cy="952500"/>
          </a:xfrm>
          <a:prstGeom prst="bentConnector3">
            <a:avLst>
              <a:gd name="adj1" fmla="val 49995"/>
            </a:avLst>
          </a:prstGeom>
          <a:noFill/>
          <a:ln w="9525" cap="flat" cmpd="sng">
            <a:solidFill>
              <a:srgbClr val="C2C2C2"/>
            </a:solidFill>
            <a:prstDash val="solid"/>
            <a:round/>
            <a:headEnd type="none" w="med" len="med"/>
            <a:tailEnd type="none" w="med" len="med"/>
          </a:ln>
        </p:spPr>
      </p:cxnSp>
      <p:cxnSp>
        <p:nvCxnSpPr>
          <p:cNvPr id="359" name="Shape 359"/>
          <p:cNvCxnSpPr>
            <a:stCxn id="357" idx="6"/>
            <a:endCxn id="360" idx="2"/>
          </p:cNvCxnSpPr>
          <p:nvPr/>
        </p:nvCxnSpPr>
        <p:spPr>
          <a:xfrm flipV="1">
            <a:off x="1925448" y="1596209"/>
            <a:ext cx="714304" cy="952416"/>
          </a:xfrm>
          <a:prstGeom prst="bentConnector3">
            <a:avLst>
              <a:gd name="adj1" fmla="val 50000"/>
            </a:avLst>
          </a:prstGeom>
          <a:noFill/>
          <a:ln w="9525" cap="flat" cmpd="sng">
            <a:solidFill>
              <a:srgbClr val="C2C2C2"/>
            </a:solidFill>
            <a:prstDash val="solid"/>
            <a:round/>
            <a:headEnd type="none" w="med" len="med"/>
            <a:tailEnd type="none" w="med" len="med"/>
          </a:ln>
        </p:spPr>
      </p:cxnSp>
      <p:grpSp>
        <p:nvGrpSpPr>
          <p:cNvPr id="361" name="Shape 361"/>
          <p:cNvGrpSpPr/>
          <p:nvPr/>
        </p:nvGrpSpPr>
        <p:grpSpPr>
          <a:xfrm>
            <a:off x="4431642" y="1892618"/>
            <a:ext cx="787322" cy="391563"/>
            <a:chOff x="5592550" y="1018962"/>
            <a:chExt cx="774009" cy="319200"/>
          </a:xfrm>
        </p:grpSpPr>
        <p:sp>
          <p:nvSpPr>
            <p:cNvPr id="362" name="Shape 362"/>
            <p:cNvSpPr/>
            <p:nvPr/>
          </p:nvSpPr>
          <p:spPr>
            <a:xfrm>
              <a:off x="5766559" y="1018962"/>
              <a:ext cx="6000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a:solidFill>
                    <a:srgbClr val="3D3D3D"/>
                  </a:solidFill>
                </a:rPr>
                <a:t>STLF</a:t>
              </a:r>
              <a:endParaRPr sz="1200" b="1">
                <a:solidFill>
                  <a:srgbClr val="3D3D3D"/>
                </a:solidFill>
              </a:endParaRPr>
            </a:p>
          </p:txBody>
        </p:sp>
        <p:sp>
          <p:nvSpPr>
            <p:cNvPr id="363" name="Shape 363"/>
            <p:cNvSpPr/>
            <p:nvPr/>
          </p:nvSpPr>
          <p:spPr>
            <a:xfrm>
              <a:off x="5592550" y="1091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grpSp>
      <p:grpSp>
        <p:nvGrpSpPr>
          <p:cNvPr id="364" name="Shape 364"/>
          <p:cNvGrpSpPr/>
          <p:nvPr/>
        </p:nvGrpSpPr>
        <p:grpSpPr>
          <a:xfrm>
            <a:off x="2639752" y="1400427"/>
            <a:ext cx="1586378" cy="391563"/>
            <a:chOff x="3650050" y="1476150"/>
            <a:chExt cx="1356300" cy="319200"/>
          </a:xfrm>
        </p:grpSpPr>
        <p:sp>
          <p:nvSpPr>
            <p:cNvPr id="365" name="Shape 365"/>
            <p:cNvSpPr/>
            <p:nvPr/>
          </p:nvSpPr>
          <p:spPr>
            <a:xfrm>
              <a:off x="3824050" y="1476150"/>
              <a:ext cx="1182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smtClean="0">
                  <a:solidFill>
                    <a:srgbClr val="B7B7B7"/>
                  </a:solidFill>
                </a:rPr>
                <a:t>Household</a:t>
              </a:r>
              <a:r>
                <a:rPr lang="en-US" sz="1200" dirty="0" smtClean="0">
                  <a:solidFill>
                    <a:srgbClr val="B7B7B7"/>
                  </a:solidFill>
                </a:rPr>
                <a:t> Electric</a:t>
              </a:r>
              <a:r>
                <a:rPr lang="en" sz="1200" dirty="0" smtClean="0">
                  <a:solidFill>
                    <a:srgbClr val="B7B7B7"/>
                  </a:solidFill>
                </a:rPr>
                <a:t> LF</a:t>
              </a:r>
              <a:r>
                <a:rPr lang="en-US" sz="1200" dirty="0" smtClean="0">
                  <a:solidFill>
                    <a:srgbClr val="B7B7B7"/>
                  </a:solidFill>
                </a:rPr>
                <a:t> (ELF)</a:t>
              </a:r>
              <a:r>
                <a:rPr lang="en" sz="1200" dirty="0" smtClean="0">
                  <a:solidFill>
                    <a:srgbClr val="B7B7B7"/>
                  </a:solidFill>
                </a:rPr>
                <a:t> </a:t>
              </a:r>
              <a:endParaRPr sz="1200" dirty="0">
                <a:solidFill>
                  <a:srgbClr val="B7B7B7"/>
                </a:solidFill>
              </a:endParaRPr>
            </a:p>
          </p:txBody>
        </p:sp>
        <p:sp>
          <p:nvSpPr>
            <p:cNvPr id="360" name="Shape 360"/>
            <p:cNvSpPr/>
            <p:nvPr/>
          </p:nvSpPr>
          <p:spPr>
            <a:xfrm>
              <a:off x="3650050" y="1548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solidFill>
                  <a:srgbClr val="B7B7B7"/>
                </a:solidFill>
              </a:endParaRPr>
            </a:p>
          </p:txBody>
        </p:sp>
      </p:grpSp>
      <p:grpSp>
        <p:nvGrpSpPr>
          <p:cNvPr id="366" name="Shape 366"/>
          <p:cNvGrpSpPr/>
          <p:nvPr/>
        </p:nvGrpSpPr>
        <p:grpSpPr>
          <a:xfrm>
            <a:off x="316075" y="2352850"/>
            <a:ext cx="1609373" cy="391563"/>
            <a:chOff x="1376865" y="2412155"/>
            <a:chExt cx="1582160" cy="319200"/>
          </a:xfrm>
        </p:grpSpPr>
        <p:sp>
          <p:nvSpPr>
            <p:cNvPr id="367" name="Shape 367"/>
            <p:cNvSpPr/>
            <p:nvPr/>
          </p:nvSpPr>
          <p:spPr>
            <a:xfrm>
              <a:off x="1376865" y="2412155"/>
              <a:ext cx="14022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3D3D3D"/>
                  </a:solidFill>
                </a:rPr>
                <a:t>Load Forecasting (LF)</a:t>
              </a:r>
              <a:endParaRPr sz="1200">
                <a:solidFill>
                  <a:srgbClr val="3D3D3D"/>
                </a:solidFill>
              </a:endParaRPr>
            </a:p>
          </p:txBody>
        </p:sp>
        <p:sp>
          <p:nvSpPr>
            <p:cNvPr id="357" name="Shape 357"/>
            <p:cNvSpPr/>
            <p:nvPr/>
          </p:nvSpPr>
          <p:spPr>
            <a:xfrm>
              <a:off x="2785025" y="2484750"/>
              <a:ext cx="174000" cy="174000"/>
            </a:xfrm>
            <a:prstGeom prst="ellipse">
              <a:avLst/>
            </a:prstGeom>
            <a:solidFill>
              <a:srgbClr val="2F2F2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68" name="Shape 368"/>
          <p:cNvGrpSpPr/>
          <p:nvPr/>
        </p:nvGrpSpPr>
        <p:grpSpPr>
          <a:xfrm>
            <a:off x="2639752" y="3305271"/>
            <a:ext cx="1458978" cy="391563"/>
            <a:chOff x="3650050" y="3348158"/>
            <a:chExt cx="1434307" cy="319200"/>
          </a:xfrm>
        </p:grpSpPr>
        <p:sp>
          <p:nvSpPr>
            <p:cNvPr id="369" name="Shape 369"/>
            <p:cNvSpPr/>
            <p:nvPr/>
          </p:nvSpPr>
          <p:spPr>
            <a:xfrm>
              <a:off x="3824057" y="3348158"/>
              <a:ext cx="1260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200">
                  <a:solidFill>
                    <a:srgbClr val="B7B7B7"/>
                  </a:solidFill>
                </a:rPr>
                <a:t>Natural Gas LF</a:t>
              </a:r>
              <a:endParaRPr sz="1200">
                <a:solidFill>
                  <a:srgbClr val="B7B7B7"/>
                </a:solidFill>
              </a:endParaRPr>
            </a:p>
          </p:txBody>
        </p:sp>
        <p:sp>
          <p:nvSpPr>
            <p:cNvPr id="358" name="Shape 358"/>
            <p:cNvSpPr/>
            <p:nvPr/>
          </p:nvSpPr>
          <p:spPr>
            <a:xfrm>
              <a:off x="3650050" y="3420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solidFill>
                  <a:srgbClr val="B7B7B7"/>
                </a:solidFill>
              </a:endParaRPr>
            </a:p>
          </p:txBody>
        </p:sp>
      </p:grpSp>
      <p:grpSp>
        <p:nvGrpSpPr>
          <p:cNvPr id="370" name="Shape 370"/>
          <p:cNvGrpSpPr/>
          <p:nvPr/>
        </p:nvGrpSpPr>
        <p:grpSpPr>
          <a:xfrm>
            <a:off x="4431591" y="2859188"/>
            <a:ext cx="964311" cy="391563"/>
            <a:chOff x="5592550" y="1933351"/>
            <a:chExt cx="948005" cy="319200"/>
          </a:xfrm>
        </p:grpSpPr>
        <p:sp>
          <p:nvSpPr>
            <p:cNvPr id="371" name="Shape 371"/>
            <p:cNvSpPr/>
            <p:nvPr/>
          </p:nvSpPr>
          <p:spPr>
            <a:xfrm>
              <a:off x="5766555" y="1933351"/>
              <a:ext cx="7740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200">
                  <a:solidFill>
                    <a:srgbClr val="B7B7B7"/>
                  </a:solidFill>
                </a:rPr>
                <a:t>MTLF</a:t>
              </a:r>
              <a:endParaRPr sz="1200">
                <a:solidFill>
                  <a:srgbClr val="B7B7B7"/>
                </a:solidFill>
              </a:endParaRPr>
            </a:p>
          </p:txBody>
        </p:sp>
        <p:sp>
          <p:nvSpPr>
            <p:cNvPr id="372" name="Shape 372"/>
            <p:cNvSpPr/>
            <p:nvPr/>
          </p:nvSpPr>
          <p:spPr>
            <a:xfrm>
              <a:off x="5592550" y="20059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solidFill>
                  <a:srgbClr val="B7B7B7"/>
                </a:solidFill>
              </a:endParaRPr>
            </a:p>
          </p:txBody>
        </p:sp>
      </p:grpSp>
      <p:grpSp>
        <p:nvGrpSpPr>
          <p:cNvPr id="373" name="Shape 373"/>
          <p:cNvGrpSpPr/>
          <p:nvPr/>
        </p:nvGrpSpPr>
        <p:grpSpPr>
          <a:xfrm>
            <a:off x="4431591" y="3825759"/>
            <a:ext cx="950018" cy="391563"/>
            <a:chOff x="5592550" y="2890939"/>
            <a:chExt cx="933954" cy="319200"/>
          </a:xfrm>
        </p:grpSpPr>
        <p:sp>
          <p:nvSpPr>
            <p:cNvPr id="374" name="Shape 374"/>
            <p:cNvSpPr/>
            <p:nvPr/>
          </p:nvSpPr>
          <p:spPr>
            <a:xfrm>
              <a:off x="5752504" y="2890939"/>
              <a:ext cx="7740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200">
                  <a:solidFill>
                    <a:srgbClr val="B7B7B7"/>
                  </a:solidFill>
                </a:rPr>
                <a:t>LTLF</a:t>
              </a:r>
              <a:endParaRPr sz="1200">
                <a:solidFill>
                  <a:srgbClr val="B7B7B7"/>
                </a:solidFill>
              </a:endParaRPr>
            </a:p>
          </p:txBody>
        </p:sp>
        <p:sp>
          <p:nvSpPr>
            <p:cNvPr id="375" name="Shape 375"/>
            <p:cNvSpPr/>
            <p:nvPr/>
          </p:nvSpPr>
          <p:spPr>
            <a:xfrm>
              <a:off x="5592550" y="2963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solidFill>
                  <a:srgbClr val="B7B7B7"/>
                </a:solidFill>
              </a:endParaRPr>
            </a:p>
          </p:txBody>
        </p:sp>
      </p:grpSp>
      <p:grpSp>
        <p:nvGrpSpPr>
          <p:cNvPr id="376" name="Shape 376"/>
          <p:cNvGrpSpPr/>
          <p:nvPr/>
        </p:nvGrpSpPr>
        <p:grpSpPr>
          <a:xfrm>
            <a:off x="4431591" y="926192"/>
            <a:ext cx="964310" cy="391563"/>
            <a:chOff x="5592550" y="3805359"/>
            <a:chExt cx="948004" cy="319200"/>
          </a:xfrm>
        </p:grpSpPr>
        <p:sp>
          <p:nvSpPr>
            <p:cNvPr id="377" name="Shape 377"/>
            <p:cNvSpPr/>
            <p:nvPr/>
          </p:nvSpPr>
          <p:spPr>
            <a:xfrm>
              <a:off x="5766554" y="3805359"/>
              <a:ext cx="7740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a:solidFill>
                    <a:srgbClr val="B7B7B7"/>
                  </a:solidFill>
                </a:rPr>
                <a:t>VSTLF</a:t>
              </a:r>
              <a:endParaRPr sz="1200">
                <a:solidFill>
                  <a:srgbClr val="B7B7B7"/>
                </a:solidFill>
              </a:endParaRPr>
            </a:p>
          </p:txBody>
        </p:sp>
        <p:sp>
          <p:nvSpPr>
            <p:cNvPr id="378" name="Shape 378"/>
            <p:cNvSpPr/>
            <p:nvPr/>
          </p:nvSpPr>
          <p:spPr>
            <a:xfrm>
              <a:off x="5592550" y="38779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solidFill>
                  <a:srgbClr val="B7B7B7"/>
                </a:solidFill>
              </a:endParaRPr>
            </a:p>
          </p:txBody>
        </p:sp>
      </p:grpSp>
      <p:grpSp>
        <p:nvGrpSpPr>
          <p:cNvPr id="379" name="Shape 379"/>
          <p:cNvGrpSpPr/>
          <p:nvPr/>
        </p:nvGrpSpPr>
        <p:grpSpPr>
          <a:xfrm>
            <a:off x="2639752" y="2016822"/>
            <a:ext cx="1379628" cy="391563"/>
            <a:chOff x="3650050" y="1476150"/>
            <a:chExt cx="1356300" cy="319200"/>
          </a:xfrm>
        </p:grpSpPr>
        <p:sp>
          <p:nvSpPr>
            <p:cNvPr id="380" name="Shape 380"/>
            <p:cNvSpPr/>
            <p:nvPr/>
          </p:nvSpPr>
          <p:spPr>
            <a:xfrm>
              <a:off x="3824050" y="1476150"/>
              <a:ext cx="1182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a:solidFill>
                    <a:srgbClr val="3D3D3D"/>
                  </a:solidFill>
                </a:rPr>
                <a:t>Station ELF</a:t>
              </a:r>
              <a:endParaRPr sz="1200" b="1">
                <a:solidFill>
                  <a:srgbClr val="3D3D3D"/>
                </a:solidFill>
              </a:endParaRPr>
            </a:p>
          </p:txBody>
        </p:sp>
        <p:sp>
          <p:nvSpPr>
            <p:cNvPr id="381" name="Shape 381"/>
            <p:cNvSpPr/>
            <p:nvPr/>
          </p:nvSpPr>
          <p:spPr>
            <a:xfrm>
              <a:off x="3650050" y="1548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grpSp>
      <p:grpSp>
        <p:nvGrpSpPr>
          <p:cNvPr id="382" name="Shape 382"/>
          <p:cNvGrpSpPr/>
          <p:nvPr/>
        </p:nvGrpSpPr>
        <p:grpSpPr>
          <a:xfrm>
            <a:off x="2639739" y="2661003"/>
            <a:ext cx="1379628" cy="391563"/>
            <a:chOff x="3650050" y="1527900"/>
            <a:chExt cx="1356300" cy="319200"/>
          </a:xfrm>
        </p:grpSpPr>
        <p:sp>
          <p:nvSpPr>
            <p:cNvPr id="383" name="Shape 383"/>
            <p:cNvSpPr/>
            <p:nvPr/>
          </p:nvSpPr>
          <p:spPr>
            <a:xfrm>
              <a:off x="3824050" y="1527900"/>
              <a:ext cx="1182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a:solidFill>
                    <a:srgbClr val="B7B7B7"/>
                  </a:solidFill>
                </a:rPr>
                <a:t>Grid ELF </a:t>
              </a:r>
              <a:endParaRPr sz="1200">
                <a:solidFill>
                  <a:srgbClr val="B7B7B7"/>
                </a:solidFill>
              </a:endParaRPr>
            </a:p>
          </p:txBody>
        </p:sp>
        <p:sp>
          <p:nvSpPr>
            <p:cNvPr id="384" name="Shape 384"/>
            <p:cNvSpPr/>
            <p:nvPr/>
          </p:nvSpPr>
          <p:spPr>
            <a:xfrm>
              <a:off x="3650050" y="160050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solidFill>
                  <a:srgbClr val="B7B7B7"/>
                </a:solidFill>
              </a:endParaRPr>
            </a:p>
          </p:txBody>
        </p:sp>
      </p:grpSp>
      <p:cxnSp>
        <p:nvCxnSpPr>
          <p:cNvPr id="385" name="Shape 385"/>
          <p:cNvCxnSpPr>
            <a:stCxn id="357" idx="6"/>
            <a:endCxn id="381" idx="2"/>
          </p:cNvCxnSpPr>
          <p:nvPr/>
        </p:nvCxnSpPr>
        <p:spPr>
          <a:xfrm rot="10800000" flipH="1">
            <a:off x="1925448" y="2212626"/>
            <a:ext cx="714300" cy="336000"/>
          </a:xfrm>
          <a:prstGeom prst="bentConnector3">
            <a:avLst>
              <a:gd name="adj1" fmla="val 49995"/>
            </a:avLst>
          </a:prstGeom>
          <a:noFill/>
          <a:ln w="9525" cap="flat" cmpd="sng">
            <a:solidFill>
              <a:srgbClr val="C2C2C2"/>
            </a:solidFill>
            <a:prstDash val="solid"/>
            <a:round/>
            <a:headEnd type="none" w="med" len="med"/>
            <a:tailEnd type="none" w="med" len="med"/>
          </a:ln>
        </p:spPr>
      </p:cxnSp>
      <p:cxnSp>
        <p:nvCxnSpPr>
          <p:cNvPr id="386" name="Shape 386"/>
          <p:cNvCxnSpPr>
            <a:stCxn id="357" idx="6"/>
            <a:endCxn id="384" idx="2"/>
          </p:cNvCxnSpPr>
          <p:nvPr/>
        </p:nvCxnSpPr>
        <p:spPr>
          <a:xfrm>
            <a:off x="1925448" y="2548626"/>
            <a:ext cx="714300" cy="308100"/>
          </a:xfrm>
          <a:prstGeom prst="bentConnector3">
            <a:avLst>
              <a:gd name="adj1" fmla="val 49994"/>
            </a:avLst>
          </a:prstGeom>
          <a:noFill/>
          <a:ln w="9525" cap="flat" cmpd="sng">
            <a:solidFill>
              <a:srgbClr val="C2C2C2"/>
            </a:solidFill>
            <a:prstDash val="solid"/>
            <a:round/>
            <a:headEnd type="none" w="med" len="med"/>
            <a:tailEnd type="none" w="med" len="med"/>
          </a:ln>
        </p:spPr>
      </p:cxnSp>
      <p:cxnSp>
        <p:nvCxnSpPr>
          <p:cNvPr id="387" name="Shape 387"/>
          <p:cNvCxnSpPr>
            <a:stCxn id="380" idx="3"/>
            <a:endCxn id="378" idx="2"/>
          </p:cNvCxnSpPr>
          <p:nvPr/>
        </p:nvCxnSpPr>
        <p:spPr>
          <a:xfrm rot="10800000" flipH="1">
            <a:off x="4019380" y="1122104"/>
            <a:ext cx="412200" cy="1090500"/>
          </a:xfrm>
          <a:prstGeom prst="bentConnector3">
            <a:avLst>
              <a:gd name="adj1" fmla="val 49994"/>
            </a:avLst>
          </a:prstGeom>
          <a:noFill/>
          <a:ln w="9525" cap="flat" cmpd="sng">
            <a:solidFill>
              <a:srgbClr val="C2C2C2"/>
            </a:solidFill>
            <a:prstDash val="solid"/>
            <a:round/>
            <a:headEnd type="none" w="med" len="med"/>
            <a:tailEnd type="none" w="med" len="med"/>
          </a:ln>
        </p:spPr>
      </p:cxnSp>
      <p:cxnSp>
        <p:nvCxnSpPr>
          <p:cNvPr id="388" name="Shape 388"/>
          <p:cNvCxnSpPr>
            <a:stCxn id="380" idx="3"/>
            <a:endCxn id="363" idx="2"/>
          </p:cNvCxnSpPr>
          <p:nvPr/>
        </p:nvCxnSpPr>
        <p:spPr>
          <a:xfrm rot="10800000" flipH="1">
            <a:off x="4019380" y="2088404"/>
            <a:ext cx="412200" cy="124200"/>
          </a:xfrm>
          <a:prstGeom prst="bentConnector3">
            <a:avLst>
              <a:gd name="adj1" fmla="val 50000"/>
            </a:avLst>
          </a:prstGeom>
          <a:noFill/>
          <a:ln w="9525" cap="flat" cmpd="sng">
            <a:solidFill>
              <a:srgbClr val="C2C2C2"/>
            </a:solidFill>
            <a:prstDash val="solid"/>
            <a:round/>
            <a:headEnd type="none" w="med" len="med"/>
            <a:tailEnd type="none" w="med" len="med"/>
          </a:ln>
        </p:spPr>
      </p:cxnSp>
      <p:cxnSp>
        <p:nvCxnSpPr>
          <p:cNvPr id="389" name="Shape 389"/>
          <p:cNvCxnSpPr>
            <a:stCxn id="380" idx="3"/>
            <a:endCxn id="372" idx="2"/>
          </p:cNvCxnSpPr>
          <p:nvPr/>
        </p:nvCxnSpPr>
        <p:spPr>
          <a:xfrm>
            <a:off x="4019380" y="2212604"/>
            <a:ext cx="412200" cy="842400"/>
          </a:xfrm>
          <a:prstGeom prst="bentConnector3">
            <a:avLst>
              <a:gd name="adj1" fmla="val 49994"/>
            </a:avLst>
          </a:prstGeom>
          <a:noFill/>
          <a:ln w="9525" cap="flat" cmpd="sng">
            <a:solidFill>
              <a:srgbClr val="C2C2C2"/>
            </a:solidFill>
            <a:prstDash val="solid"/>
            <a:round/>
            <a:headEnd type="none" w="med" len="med"/>
            <a:tailEnd type="none" w="med" len="med"/>
          </a:ln>
        </p:spPr>
      </p:cxnSp>
      <p:cxnSp>
        <p:nvCxnSpPr>
          <p:cNvPr id="390" name="Shape 390"/>
          <p:cNvCxnSpPr>
            <a:stCxn id="380" idx="3"/>
            <a:endCxn id="375" idx="2"/>
          </p:cNvCxnSpPr>
          <p:nvPr/>
        </p:nvCxnSpPr>
        <p:spPr>
          <a:xfrm>
            <a:off x="4019380" y="2212604"/>
            <a:ext cx="412200" cy="1809000"/>
          </a:xfrm>
          <a:prstGeom prst="bentConnector3">
            <a:avLst>
              <a:gd name="adj1" fmla="val 49994"/>
            </a:avLst>
          </a:prstGeom>
          <a:noFill/>
          <a:ln w="9525" cap="flat" cmpd="sng">
            <a:solidFill>
              <a:srgbClr val="C2C2C2"/>
            </a:solidFill>
            <a:prstDash val="solid"/>
            <a:round/>
            <a:headEnd type="none" w="med" len="med"/>
            <a:tailEnd type="none" w="med" len="med"/>
          </a:ln>
        </p:spPr>
      </p:cxnSp>
      <p:cxnSp>
        <p:nvCxnSpPr>
          <p:cNvPr id="391" name="Shape 391"/>
          <p:cNvCxnSpPr>
            <a:stCxn id="352" idx="2"/>
            <a:endCxn id="362" idx="3"/>
          </p:cNvCxnSpPr>
          <p:nvPr/>
        </p:nvCxnSpPr>
        <p:spPr>
          <a:xfrm flipH="1">
            <a:off x="5218906" y="1744673"/>
            <a:ext cx="380400" cy="343800"/>
          </a:xfrm>
          <a:prstGeom prst="bentConnector3">
            <a:avLst>
              <a:gd name="adj1" fmla="val 50000"/>
            </a:avLst>
          </a:prstGeom>
          <a:noFill/>
          <a:ln w="9525" cap="flat" cmpd="sng">
            <a:solidFill>
              <a:schemeClr val="dk2"/>
            </a:solidFill>
            <a:prstDash val="solid"/>
            <a:round/>
            <a:headEnd type="none" w="lg" len="lg"/>
            <a:tailEnd type="none" w="lg" len="lg"/>
          </a:ln>
        </p:spPr>
      </p:cxnSp>
      <p:cxnSp>
        <p:nvCxnSpPr>
          <p:cNvPr id="392" name="Shape 392"/>
          <p:cNvCxnSpPr>
            <a:stCxn id="355" idx="2"/>
            <a:endCxn id="362" idx="3"/>
          </p:cNvCxnSpPr>
          <p:nvPr/>
        </p:nvCxnSpPr>
        <p:spPr>
          <a:xfrm rot="10800000">
            <a:off x="5218906" y="2088509"/>
            <a:ext cx="380400" cy="311400"/>
          </a:xfrm>
          <a:prstGeom prst="bentConnector3">
            <a:avLst>
              <a:gd name="adj1" fmla="val 50000"/>
            </a:avLst>
          </a:prstGeom>
          <a:noFill/>
          <a:ln w="9525" cap="flat" cmpd="sng">
            <a:solidFill>
              <a:schemeClr val="dk2"/>
            </a:solidFill>
            <a:prstDash val="solid"/>
            <a:round/>
            <a:headEnd type="none" w="lg" len="lg"/>
            <a:tailEnd type="none" w="lg" len="lg"/>
          </a:ln>
        </p:spPr>
      </p:cxnSp>
      <p:grpSp>
        <p:nvGrpSpPr>
          <p:cNvPr id="393" name="Shape 393"/>
          <p:cNvGrpSpPr/>
          <p:nvPr/>
        </p:nvGrpSpPr>
        <p:grpSpPr>
          <a:xfrm>
            <a:off x="7261209" y="1144888"/>
            <a:ext cx="1261268" cy="374198"/>
            <a:chOff x="5592550" y="1018955"/>
            <a:chExt cx="1272851" cy="319200"/>
          </a:xfrm>
        </p:grpSpPr>
        <p:sp>
          <p:nvSpPr>
            <p:cNvPr id="394" name="Shape 394"/>
            <p:cNvSpPr/>
            <p:nvPr/>
          </p:nvSpPr>
          <p:spPr>
            <a:xfrm>
              <a:off x="5713401" y="1018955"/>
              <a:ext cx="11520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a:solidFill>
                    <a:srgbClr val="3D3D3D"/>
                  </a:solidFill>
                </a:rPr>
                <a:t>Clustering</a:t>
              </a:r>
              <a:endParaRPr sz="1200" b="1">
                <a:solidFill>
                  <a:srgbClr val="3D3D3D"/>
                </a:solidFill>
              </a:endParaRPr>
            </a:p>
          </p:txBody>
        </p:sp>
        <p:sp>
          <p:nvSpPr>
            <p:cNvPr id="395" name="Shape 395"/>
            <p:cNvSpPr/>
            <p:nvPr/>
          </p:nvSpPr>
          <p:spPr>
            <a:xfrm>
              <a:off x="5592550" y="1091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grpSp>
      <p:grpSp>
        <p:nvGrpSpPr>
          <p:cNvPr id="396" name="Shape 396"/>
          <p:cNvGrpSpPr/>
          <p:nvPr/>
        </p:nvGrpSpPr>
        <p:grpSpPr>
          <a:xfrm>
            <a:off x="7261209" y="1382375"/>
            <a:ext cx="1165193" cy="374198"/>
            <a:chOff x="5592550" y="1018955"/>
            <a:chExt cx="1175894" cy="319200"/>
          </a:xfrm>
        </p:grpSpPr>
        <p:sp>
          <p:nvSpPr>
            <p:cNvPr id="397" name="Shape 397"/>
            <p:cNvSpPr/>
            <p:nvPr/>
          </p:nvSpPr>
          <p:spPr>
            <a:xfrm>
              <a:off x="5710344" y="1018955"/>
              <a:ext cx="10581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a:solidFill>
                    <a:srgbClr val="3D3D3D"/>
                  </a:solidFill>
                </a:rPr>
                <a:t>Correlation</a:t>
              </a:r>
              <a:endParaRPr sz="1200" b="1">
                <a:solidFill>
                  <a:srgbClr val="3D3D3D"/>
                </a:solidFill>
              </a:endParaRPr>
            </a:p>
          </p:txBody>
        </p:sp>
        <p:sp>
          <p:nvSpPr>
            <p:cNvPr id="398" name="Shape 398"/>
            <p:cNvSpPr/>
            <p:nvPr/>
          </p:nvSpPr>
          <p:spPr>
            <a:xfrm>
              <a:off x="5592550" y="1091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grpSp>
      <p:grpSp>
        <p:nvGrpSpPr>
          <p:cNvPr id="399" name="Shape 399"/>
          <p:cNvGrpSpPr/>
          <p:nvPr/>
        </p:nvGrpSpPr>
        <p:grpSpPr>
          <a:xfrm>
            <a:off x="7261209" y="1610482"/>
            <a:ext cx="1370459" cy="374198"/>
            <a:chOff x="5592550" y="1018955"/>
            <a:chExt cx="1383045" cy="319200"/>
          </a:xfrm>
        </p:grpSpPr>
        <p:sp>
          <p:nvSpPr>
            <p:cNvPr id="400" name="Shape 400"/>
            <p:cNvSpPr/>
            <p:nvPr/>
          </p:nvSpPr>
          <p:spPr>
            <a:xfrm>
              <a:off x="5711095" y="1018955"/>
              <a:ext cx="12645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a:solidFill>
                    <a:srgbClr val="3D3D3D"/>
                  </a:solidFill>
                </a:rPr>
                <a:t>Decision Tree</a:t>
              </a:r>
              <a:endParaRPr sz="1200" b="1">
                <a:solidFill>
                  <a:srgbClr val="3D3D3D"/>
                </a:solidFill>
              </a:endParaRPr>
            </a:p>
          </p:txBody>
        </p:sp>
        <p:sp>
          <p:nvSpPr>
            <p:cNvPr id="401" name="Shape 401"/>
            <p:cNvSpPr/>
            <p:nvPr/>
          </p:nvSpPr>
          <p:spPr>
            <a:xfrm>
              <a:off x="5592550" y="1091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grpSp>
      <p:grpSp>
        <p:nvGrpSpPr>
          <p:cNvPr id="402" name="Shape 402"/>
          <p:cNvGrpSpPr/>
          <p:nvPr/>
        </p:nvGrpSpPr>
        <p:grpSpPr>
          <a:xfrm>
            <a:off x="7261208" y="2027924"/>
            <a:ext cx="1271390" cy="374198"/>
            <a:chOff x="5547880" y="1081682"/>
            <a:chExt cx="1283066" cy="319200"/>
          </a:xfrm>
        </p:grpSpPr>
        <p:sp>
          <p:nvSpPr>
            <p:cNvPr id="403" name="Shape 403"/>
            <p:cNvSpPr/>
            <p:nvPr/>
          </p:nvSpPr>
          <p:spPr>
            <a:xfrm>
              <a:off x="5678946" y="1081682"/>
              <a:ext cx="11520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a:solidFill>
                    <a:srgbClr val="3D3D3D"/>
                  </a:solidFill>
                </a:rPr>
                <a:t>KNN</a:t>
              </a:r>
              <a:endParaRPr sz="1200" b="1">
                <a:solidFill>
                  <a:srgbClr val="3D3D3D"/>
                </a:solidFill>
              </a:endParaRPr>
            </a:p>
          </p:txBody>
        </p:sp>
        <p:sp>
          <p:nvSpPr>
            <p:cNvPr id="404" name="Shape 404"/>
            <p:cNvSpPr/>
            <p:nvPr/>
          </p:nvSpPr>
          <p:spPr>
            <a:xfrm>
              <a:off x="5547880" y="1165521"/>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grpSp>
      <p:grpSp>
        <p:nvGrpSpPr>
          <p:cNvPr id="405" name="Shape 405"/>
          <p:cNvGrpSpPr/>
          <p:nvPr/>
        </p:nvGrpSpPr>
        <p:grpSpPr>
          <a:xfrm>
            <a:off x="7261209" y="2347333"/>
            <a:ext cx="1520051" cy="374198"/>
            <a:chOff x="5592550" y="1018955"/>
            <a:chExt cx="1534011" cy="319200"/>
          </a:xfrm>
        </p:grpSpPr>
        <p:sp>
          <p:nvSpPr>
            <p:cNvPr id="406" name="Shape 406"/>
            <p:cNvSpPr/>
            <p:nvPr/>
          </p:nvSpPr>
          <p:spPr>
            <a:xfrm>
              <a:off x="5734261" y="1018955"/>
              <a:ext cx="1392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a:solidFill>
                    <a:srgbClr val="3D3D3D"/>
                  </a:solidFill>
                </a:rPr>
                <a:t>Weighted-KNN</a:t>
              </a:r>
              <a:endParaRPr sz="1200" b="1">
                <a:solidFill>
                  <a:srgbClr val="3D3D3D"/>
                </a:solidFill>
              </a:endParaRPr>
            </a:p>
          </p:txBody>
        </p:sp>
        <p:sp>
          <p:nvSpPr>
            <p:cNvPr id="407" name="Shape 407"/>
            <p:cNvSpPr/>
            <p:nvPr/>
          </p:nvSpPr>
          <p:spPr>
            <a:xfrm>
              <a:off x="5592550" y="1091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grpSp>
      <p:grpSp>
        <p:nvGrpSpPr>
          <p:cNvPr id="408" name="Shape 408"/>
          <p:cNvGrpSpPr/>
          <p:nvPr/>
        </p:nvGrpSpPr>
        <p:grpSpPr>
          <a:xfrm>
            <a:off x="7261209" y="2962690"/>
            <a:ext cx="1281938" cy="374198"/>
            <a:chOff x="5592550" y="1018955"/>
            <a:chExt cx="1293711" cy="319200"/>
          </a:xfrm>
        </p:grpSpPr>
        <p:sp>
          <p:nvSpPr>
            <p:cNvPr id="409" name="Shape 409"/>
            <p:cNvSpPr/>
            <p:nvPr/>
          </p:nvSpPr>
          <p:spPr>
            <a:xfrm>
              <a:off x="5734261" y="1018955"/>
              <a:ext cx="11520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a:solidFill>
                    <a:srgbClr val="3D3D3D"/>
                  </a:solidFill>
                </a:rPr>
                <a:t>ARIMA</a:t>
              </a:r>
              <a:endParaRPr sz="1200" b="1">
                <a:solidFill>
                  <a:srgbClr val="3D3D3D"/>
                </a:solidFill>
              </a:endParaRPr>
            </a:p>
          </p:txBody>
        </p:sp>
        <p:sp>
          <p:nvSpPr>
            <p:cNvPr id="410" name="Shape 410"/>
            <p:cNvSpPr/>
            <p:nvPr/>
          </p:nvSpPr>
          <p:spPr>
            <a:xfrm>
              <a:off x="5592550" y="1091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grpSp>
      <p:grpSp>
        <p:nvGrpSpPr>
          <p:cNvPr id="411" name="Shape 411"/>
          <p:cNvGrpSpPr/>
          <p:nvPr/>
        </p:nvGrpSpPr>
        <p:grpSpPr>
          <a:xfrm>
            <a:off x="7261209" y="3264304"/>
            <a:ext cx="1281938" cy="374198"/>
            <a:chOff x="5592550" y="1018955"/>
            <a:chExt cx="1293711" cy="319200"/>
          </a:xfrm>
        </p:grpSpPr>
        <p:sp>
          <p:nvSpPr>
            <p:cNvPr id="412" name="Shape 412"/>
            <p:cNvSpPr/>
            <p:nvPr/>
          </p:nvSpPr>
          <p:spPr>
            <a:xfrm>
              <a:off x="5734261" y="1018955"/>
              <a:ext cx="11520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a:solidFill>
                    <a:srgbClr val="3D3D3D"/>
                  </a:solidFill>
                </a:rPr>
                <a:t>ANN</a:t>
              </a:r>
              <a:endParaRPr sz="1200" b="1">
                <a:solidFill>
                  <a:srgbClr val="3D3D3D"/>
                </a:solidFill>
              </a:endParaRPr>
            </a:p>
          </p:txBody>
        </p:sp>
        <p:sp>
          <p:nvSpPr>
            <p:cNvPr id="413" name="Shape 413"/>
            <p:cNvSpPr/>
            <p:nvPr/>
          </p:nvSpPr>
          <p:spPr>
            <a:xfrm>
              <a:off x="5592550" y="1091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grpSp>
      <p:grpSp>
        <p:nvGrpSpPr>
          <p:cNvPr id="414" name="Shape 414"/>
          <p:cNvGrpSpPr/>
          <p:nvPr/>
        </p:nvGrpSpPr>
        <p:grpSpPr>
          <a:xfrm>
            <a:off x="7261209" y="3578032"/>
            <a:ext cx="1281938" cy="374198"/>
            <a:chOff x="5592550" y="1018955"/>
            <a:chExt cx="1293711" cy="319200"/>
          </a:xfrm>
        </p:grpSpPr>
        <p:sp>
          <p:nvSpPr>
            <p:cNvPr id="415" name="Shape 415"/>
            <p:cNvSpPr/>
            <p:nvPr/>
          </p:nvSpPr>
          <p:spPr>
            <a:xfrm>
              <a:off x="5734261" y="1018955"/>
              <a:ext cx="11520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a:solidFill>
                    <a:srgbClr val="3D3D3D"/>
                  </a:solidFill>
                </a:rPr>
                <a:t>SVM</a:t>
              </a:r>
              <a:endParaRPr sz="1200" b="1">
                <a:solidFill>
                  <a:srgbClr val="3D3D3D"/>
                </a:solidFill>
              </a:endParaRPr>
            </a:p>
          </p:txBody>
        </p:sp>
        <p:sp>
          <p:nvSpPr>
            <p:cNvPr id="416" name="Shape 416"/>
            <p:cNvSpPr/>
            <p:nvPr/>
          </p:nvSpPr>
          <p:spPr>
            <a:xfrm>
              <a:off x="5592550" y="1091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grpSp>
      <p:sp>
        <p:nvSpPr>
          <p:cNvPr id="417" name="Shape 417"/>
          <p:cNvSpPr/>
          <p:nvPr/>
        </p:nvSpPr>
        <p:spPr>
          <a:xfrm>
            <a:off x="7401537" y="2646196"/>
            <a:ext cx="1141200" cy="374100"/>
          </a:xfrm>
          <a:prstGeom prst="roundRect">
            <a:avLst>
              <a:gd name="adj" fmla="val 16667"/>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a:solidFill>
                  <a:srgbClr val="3D3D3D"/>
                </a:solidFill>
              </a:rPr>
              <a:t>PSF</a:t>
            </a:r>
            <a:endParaRPr sz="1200" b="1">
              <a:solidFill>
                <a:srgbClr val="3D3D3D"/>
              </a:solidFill>
            </a:endParaRPr>
          </a:p>
        </p:txBody>
      </p:sp>
      <p:sp>
        <p:nvSpPr>
          <p:cNvPr id="418" name="Shape 418"/>
          <p:cNvSpPr/>
          <p:nvPr/>
        </p:nvSpPr>
        <p:spPr>
          <a:xfrm>
            <a:off x="7260995" y="2731202"/>
            <a:ext cx="172500" cy="204300"/>
          </a:xfrm>
          <a:prstGeom prst="ellipse">
            <a:avLst/>
          </a:prstGeom>
          <a:solidFill>
            <a:srgbClr val="50505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19" name="Shape 419"/>
          <p:cNvCxnSpPr>
            <a:stCxn id="351" idx="3"/>
            <a:endCxn id="395" idx="2"/>
          </p:cNvCxnSpPr>
          <p:nvPr/>
        </p:nvCxnSpPr>
        <p:spPr>
          <a:xfrm rot="10800000" flipH="1">
            <a:off x="6881243" y="1331878"/>
            <a:ext cx="380100" cy="412800"/>
          </a:xfrm>
          <a:prstGeom prst="bentConnector3">
            <a:avLst>
              <a:gd name="adj1" fmla="val 49999"/>
            </a:avLst>
          </a:prstGeom>
          <a:noFill/>
          <a:ln w="9525" cap="flat" cmpd="sng">
            <a:solidFill>
              <a:schemeClr val="dk2"/>
            </a:solidFill>
            <a:prstDash val="solid"/>
            <a:round/>
            <a:headEnd type="none" w="lg" len="lg"/>
            <a:tailEnd type="none" w="lg" len="lg"/>
          </a:ln>
        </p:spPr>
      </p:cxnSp>
      <p:cxnSp>
        <p:nvCxnSpPr>
          <p:cNvPr id="420" name="Shape 420"/>
          <p:cNvCxnSpPr>
            <a:stCxn id="351" idx="3"/>
            <a:endCxn id="398" idx="2"/>
          </p:cNvCxnSpPr>
          <p:nvPr/>
        </p:nvCxnSpPr>
        <p:spPr>
          <a:xfrm rot="10800000" flipH="1">
            <a:off x="6881243" y="1569478"/>
            <a:ext cx="380100" cy="175200"/>
          </a:xfrm>
          <a:prstGeom prst="bentConnector3">
            <a:avLst>
              <a:gd name="adj1" fmla="val 49999"/>
            </a:avLst>
          </a:prstGeom>
          <a:noFill/>
          <a:ln w="9525" cap="flat" cmpd="sng">
            <a:solidFill>
              <a:schemeClr val="dk2"/>
            </a:solidFill>
            <a:prstDash val="solid"/>
            <a:round/>
            <a:headEnd type="none" w="lg" len="lg"/>
            <a:tailEnd type="none" w="lg" len="lg"/>
          </a:ln>
        </p:spPr>
      </p:cxnSp>
      <p:cxnSp>
        <p:nvCxnSpPr>
          <p:cNvPr id="421" name="Shape 421"/>
          <p:cNvCxnSpPr>
            <a:stCxn id="351" idx="3"/>
            <a:endCxn id="401" idx="2"/>
          </p:cNvCxnSpPr>
          <p:nvPr/>
        </p:nvCxnSpPr>
        <p:spPr>
          <a:xfrm>
            <a:off x="6881243" y="1744678"/>
            <a:ext cx="380100" cy="52800"/>
          </a:xfrm>
          <a:prstGeom prst="bentConnector3">
            <a:avLst>
              <a:gd name="adj1" fmla="val 49999"/>
            </a:avLst>
          </a:prstGeom>
          <a:noFill/>
          <a:ln w="9525" cap="flat" cmpd="sng">
            <a:solidFill>
              <a:schemeClr val="dk2"/>
            </a:solidFill>
            <a:prstDash val="solid"/>
            <a:round/>
            <a:headEnd type="none" w="lg" len="lg"/>
            <a:tailEnd type="none" w="lg" len="lg"/>
          </a:ln>
        </p:spPr>
      </p:cxnSp>
      <p:cxnSp>
        <p:nvCxnSpPr>
          <p:cNvPr id="422" name="Shape 422"/>
          <p:cNvCxnSpPr>
            <a:stCxn id="354" idx="3"/>
            <a:endCxn id="404" idx="2"/>
          </p:cNvCxnSpPr>
          <p:nvPr/>
        </p:nvCxnSpPr>
        <p:spPr>
          <a:xfrm rot="10800000" flipH="1">
            <a:off x="6881127" y="2228319"/>
            <a:ext cx="380100" cy="171600"/>
          </a:xfrm>
          <a:prstGeom prst="bentConnector3">
            <a:avLst>
              <a:gd name="adj1" fmla="val 50015"/>
            </a:avLst>
          </a:prstGeom>
          <a:noFill/>
          <a:ln w="9525" cap="flat" cmpd="sng">
            <a:solidFill>
              <a:schemeClr val="dk2"/>
            </a:solidFill>
            <a:prstDash val="solid"/>
            <a:round/>
            <a:headEnd type="none" w="lg" len="lg"/>
            <a:tailEnd type="none" w="lg" len="lg"/>
          </a:ln>
        </p:spPr>
      </p:cxnSp>
      <p:cxnSp>
        <p:nvCxnSpPr>
          <p:cNvPr id="423" name="Shape 423"/>
          <p:cNvCxnSpPr>
            <a:stCxn id="354" idx="3"/>
            <a:endCxn id="407" idx="2"/>
          </p:cNvCxnSpPr>
          <p:nvPr/>
        </p:nvCxnSpPr>
        <p:spPr>
          <a:xfrm>
            <a:off x="6881127" y="2399919"/>
            <a:ext cx="380100" cy="134400"/>
          </a:xfrm>
          <a:prstGeom prst="bentConnector3">
            <a:avLst>
              <a:gd name="adj1" fmla="val 50015"/>
            </a:avLst>
          </a:prstGeom>
          <a:noFill/>
          <a:ln w="9525" cap="flat" cmpd="sng">
            <a:solidFill>
              <a:schemeClr val="dk2"/>
            </a:solidFill>
            <a:prstDash val="solid"/>
            <a:round/>
            <a:headEnd type="none" w="lg" len="lg"/>
            <a:tailEnd type="none" w="lg" len="lg"/>
          </a:ln>
        </p:spPr>
      </p:cxnSp>
      <p:cxnSp>
        <p:nvCxnSpPr>
          <p:cNvPr id="424" name="Shape 424"/>
          <p:cNvCxnSpPr>
            <a:stCxn id="354" idx="3"/>
            <a:endCxn id="418" idx="2"/>
          </p:cNvCxnSpPr>
          <p:nvPr/>
        </p:nvCxnSpPr>
        <p:spPr>
          <a:xfrm>
            <a:off x="6881127" y="2399919"/>
            <a:ext cx="379800" cy="433500"/>
          </a:xfrm>
          <a:prstGeom prst="bentConnector3">
            <a:avLst>
              <a:gd name="adj1" fmla="val 50015"/>
            </a:avLst>
          </a:prstGeom>
          <a:noFill/>
          <a:ln w="9525" cap="flat" cmpd="sng">
            <a:solidFill>
              <a:schemeClr val="dk2"/>
            </a:solidFill>
            <a:prstDash val="solid"/>
            <a:round/>
            <a:headEnd type="none" w="lg" len="lg"/>
            <a:tailEnd type="none" w="lg" len="lg"/>
          </a:ln>
        </p:spPr>
      </p:cxnSp>
      <p:cxnSp>
        <p:nvCxnSpPr>
          <p:cNvPr id="425" name="Shape 425"/>
          <p:cNvCxnSpPr>
            <a:stCxn id="354" idx="3"/>
            <a:endCxn id="410" idx="2"/>
          </p:cNvCxnSpPr>
          <p:nvPr/>
        </p:nvCxnSpPr>
        <p:spPr>
          <a:xfrm>
            <a:off x="6881127" y="2399919"/>
            <a:ext cx="380100" cy="750000"/>
          </a:xfrm>
          <a:prstGeom prst="bentConnector3">
            <a:avLst>
              <a:gd name="adj1" fmla="val 50015"/>
            </a:avLst>
          </a:prstGeom>
          <a:noFill/>
          <a:ln w="9525" cap="flat" cmpd="sng">
            <a:solidFill>
              <a:schemeClr val="dk2"/>
            </a:solidFill>
            <a:prstDash val="solid"/>
            <a:round/>
            <a:headEnd type="none" w="lg" len="lg"/>
            <a:tailEnd type="none" w="lg" len="lg"/>
          </a:ln>
        </p:spPr>
      </p:cxnSp>
      <p:cxnSp>
        <p:nvCxnSpPr>
          <p:cNvPr id="426" name="Shape 426"/>
          <p:cNvCxnSpPr>
            <a:stCxn id="354" idx="3"/>
            <a:endCxn id="413" idx="2"/>
          </p:cNvCxnSpPr>
          <p:nvPr/>
        </p:nvCxnSpPr>
        <p:spPr>
          <a:xfrm>
            <a:off x="6881127" y="2399919"/>
            <a:ext cx="380100" cy="1051500"/>
          </a:xfrm>
          <a:prstGeom prst="bentConnector3">
            <a:avLst>
              <a:gd name="adj1" fmla="val 50015"/>
            </a:avLst>
          </a:prstGeom>
          <a:noFill/>
          <a:ln w="9525" cap="flat" cmpd="sng">
            <a:solidFill>
              <a:schemeClr val="dk2"/>
            </a:solidFill>
            <a:prstDash val="solid"/>
            <a:round/>
            <a:headEnd type="none" w="lg" len="lg"/>
            <a:tailEnd type="none" w="lg" len="lg"/>
          </a:ln>
        </p:spPr>
      </p:cxnSp>
      <p:cxnSp>
        <p:nvCxnSpPr>
          <p:cNvPr id="427" name="Shape 427"/>
          <p:cNvCxnSpPr>
            <a:stCxn id="354" idx="3"/>
            <a:endCxn id="416" idx="2"/>
          </p:cNvCxnSpPr>
          <p:nvPr/>
        </p:nvCxnSpPr>
        <p:spPr>
          <a:xfrm>
            <a:off x="6881127" y="2399919"/>
            <a:ext cx="380100" cy="1365300"/>
          </a:xfrm>
          <a:prstGeom prst="bentConnector3">
            <a:avLst>
              <a:gd name="adj1" fmla="val 50015"/>
            </a:avLst>
          </a:prstGeom>
          <a:noFill/>
          <a:ln w="9525" cap="flat" cmpd="sng">
            <a:solidFill>
              <a:schemeClr val="dk2"/>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txBox="1">
            <a:spLocks noGrp="1"/>
          </p:cNvSpPr>
          <p:nvPr>
            <p:ph type="body" idx="1"/>
          </p:nvPr>
        </p:nvSpPr>
        <p:spPr>
          <a:xfrm>
            <a:off x="311700" y="1503050"/>
            <a:ext cx="7975500" cy="2892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000000"/>
                </a:solidFill>
              </a:rPr>
              <a:t>Summary: </a:t>
            </a:r>
            <a:r>
              <a:rPr lang="en" sz="1600">
                <a:solidFill>
                  <a:srgbClr val="000000"/>
                </a:solidFill>
              </a:rPr>
              <a:t> </a:t>
            </a:r>
            <a:endParaRPr sz="1600">
              <a:solidFill>
                <a:srgbClr val="000000"/>
              </a:solidFill>
            </a:endParaRPr>
          </a:p>
          <a:p>
            <a:pPr marL="457200" lvl="0" indent="-330200" rtl="0">
              <a:spcBef>
                <a:spcPts val="1600"/>
              </a:spcBef>
              <a:spcAft>
                <a:spcPts val="0"/>
              </a:spcAft>
              <a:buClr>
                <a:srgbClr val="000000"/>
              </a:buClr>
              <a:buSzPts val="1600"/>
              <a:buChar char="●"/>
            </a:pPr>
            <a:r>
              <a:rPr lang="en" sz="1600">
                <a:solidFill>
                  <a:srgbClr val="000000"/>
                </a:solidFill>
              </a:rPr>
              <a:t>The forecasting model uses historical real-world traffic and weather data.</a:t>
            </a:r>
            <a:endParaRPr sz="1600">
              <a:solidFill>
                <a:srgbClr val="000000"/>
              </a:solidFill>
            </a:endParaRPr>
          </a:p>
          <a:p>
            <a:pPr marL="457200" lvl="0" indent="-330200" rtl="0">
              <a:spcBef>
                <a:spcPts val="0"/>
              </a:spcBef>
              <a:spcAft>
                <a:spcPts val="0"/>
              </a:spcAft>
              <a:buClr>
                <a:srgbClr val="000000"/>
              </a:buClr>
              <a:buSzPts val="1600"/>
              <a:buChar char="●"/>
            </a:pPr>
            <a:r>
              <a:rPr lang="en" sz="1600">
                <a:solidFill>
                  <a:srgbClr val="000000"/>
                </a:solidFill>
              </a:rPr>
              <a:t>The model considers charging demand for both EVs and electric buses.</a:t>
            </a:r>
            <a:endParaRPr sz="1600">
              <a:solidFill>
                <a:srgbClr val="000000"/>
              </a:solidFill>
            </a:endParaRPr>
          </a:p>
          <a:p>
            <a:pPr marL="457200" lvl="0" indent="-330200" rtl="0">
              <a:spcBef>
                <a:spcPts val="0"/>
              </a:spcBef>
              <a:spcAft>
                <a:spcPts val="0"/>
              </a:spcAft>
              <a:buClr>
                <a:srgbClr val="000000"/>
              </a:buClr>
              <a:buSzPts val="1600"/>
              <a:buChar char="●"/>
            </a:pPr>
            <a:r>
              <a:rPr lang="en" sz="1600">
                <a:solidFill>
                  <a:srgbClr val="000000"/>
                </a:solidFill>
              </a:rPr>
              <a:t>The model considers both slow and fast charging classifications.</a:t>
            </a:r>
            <a:endParaRPr sz="1600">
              <a:solidFill>
                <a:srgbClr val="000000"/>
              </a:solidFill>
            </a:endParaRPr>
          </a:p>
          <a:p>
            <a:pPr marL="0" lvl="0" indent="0" rtl="0">
              <a:spcBef>
                <a:spcPts val="1600"/>
              </a:spcBef>
              <a:spcAft>
                <a:spcPts val="0"/>
              </a:spcAft>
              <a:buNone/>
            </a:pPr>
            <a:r>
              <a:rPr lang="en" sz="1600" i="1">
                <a:solidFill>
                  <a:srgbClr val="000000"/>
                </a:solidFill>
              </a:rPr>
              <a:t>“The proposed EV charging demand model can be the foundation for the research on the impact of charging EVs on the power system”</a:t>
            </a:r>
            <a:endParaRPr sz="1600" i="1">
              <a:solidFill>
                <a:srgbClr val="000000"/>
              </a:solidFill>
            </a:endParaRPr>
          </a:p>
          <a:p>
            <a:pPr marL="0" lvl="0" indent="0" rtl="0">
              <a:spcBef>
                <a:spcPts val="1600"/>
              </a:spcBef>
              <a:spcAft>
                <a:spcPts val="0"/>
              </a:spcAft>
              <a:buNone/>
            </a:pPr>
            <a:endParaRPr sz="1200" b="1">
              <a:solidFill>
                <a:srgbClr val="505050"/>
              </a:solidFill>
            </a:endParaRPr>
          </a:p>
          <a:p>
            <a:pPr marL="0" lvl="0" indent="0" rtl="0">
              <a:spcBef>
                <a:spcPts val="1600"/>
              </a:spcBef>
              <a:spcAft>
                <a:spcPts val="0"/>
              </a:spcAft>
              <a:buNone/>
            </a:pPr>
            <a:endParaRPr b="1"/>
          </a:p>
          <a:p>
            <a:pPr marL="0" lvl="0" indent="0" rtl="0">
              <a:spcBef>
                <a:spcPts val="1600"/>
              </a:spcBef>
              <a:spcAft>
                <a:spcPts val="1600"/>
              </a:spcAft>
              <a:buNone/>
            </a:pPr>
            <a:endParaRPr b="1"/>
          </a:p>
        </p:txBody>
      </p:sp>
      <p:sp>
        <p:nvSpPr>
          <p:cNvPr id="433" name="Shape 433"/>
          <p:cNvSpPr txBox="1">
            <a:spLocks noGrp="1"/>
          </p:cNvSpPr>
          <p:nvPr>
            <p:ph type="title"/>
          </p:nvPr>
        </p:nvSpPr>
        <p:spPr>
          <a:xfrm>
            <a:off x="311700" y="445025"/>
            <a:ext cx="8520600" cy="968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Approach One: Traffic Data</a:t>
            </a:r>
            <a:endParaRPr/>
          </a:p>
          <a:p>
            <a:pPr marL="0" lvl="0" indent="0">
              <a:spcBef>
                <a:spcPts val="0"/>
              </a:spcBef>
              <a:spcAft>
                <a:spcPts val="0"/>
              </a:spcAft>
              <a:buNone/>
            </a:pPr>
            <a:r>
              <a:rPr lang="en" sz="1600"/>
              <a:t>Title: </a:t>
            </a:r>
            <a:r>
              <a:rPr lang="en" sz="1600">
                <a:solidFill>
                  <a:srgbClr val="505050"/>
                </a:solidFill>
              </a:rPr>
              <a:t>Electric vehicle charging demand forecasting model based on big data technologies</a:t>
            </a:r>
            <a:r>
              <a:rPr lang="en" sz="1600" b="1">
                <a:solidFill>
                  <a:srgbClr val="505050"/>
                </a:solidFill>
              </a:rPr>
              <a:t> </a:t>
            </a: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a:spLocks noGrp="1"/>
          </p:cNvSpPr>
          <p:nvPr>
            <p:ph type="title"/>
          </p:nvPr>
        </p:nvSpPr>
        <p:spPr>
          <a:xfrm>
            <a:off x="311700" y="445025"/>
            <a:ext cx="8520600" cy="10032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Approach One: Traffic Data</a:t>
            </a:r>
            <a:endParaRPr/>
          </a:p>
          <a:p>
            <a:pPr marL="0" lvl="0" indent="0">
              <a:spcBef>
                <a:spcPts val="0"/>
              </a:spcBef>
              <a:spcAft>
                <a:spcPts val="0"/>
              </a:spcAft>
              <a:buClr>
                <a:schemeClr val="dk1"/>
              </a:buClr>
              <a:buSzPts val="1100"/>
              <a:buFont typeface="Arial"/>
              <a:buNone/>
            </a:pPr>
            <a:r>
              <a:rPr lang="en" sz="1600"/>
              <a:t>Title: </a:t>
            </a:r>
            <a:r>
              <a:rPr lang="en" sz="1600">
                <a:solidFill>
                  <a:srgbClr val="505050"/>
                </a:solidFill>
              </a:rPr>
              <a:t>Electric vehicle charging demand forecasting model based on big data technologies</a:t>
            </a:r>
            <a:r>
              <a:rPr lang="en" sz="1600" b="1">
                <a:solidFill>
                  <a:srgbClr val="505050"/>
                </a:solidFill>
              </a:rPr>
              <a:t> </a:t>
            </a:r>
            <a:endParaRPr sz="1600" b="1">
              <a:solidFill>
                <a:srgbClr val="505050"/>
              </a:solidFill>
            </a:endParaRPr>
          </a:p>
          <a:p>
            <a:pPr marL="0" lvl="0" indent="0">
              <a:spcBef>
                <a:spcPts val="0"/>
              </a:spcBef>
              <a:spcAft>
                <a:spcPts val="0"/>
              </a:spcAft>
              <a:buClr>
                <a:schemeClr val="dk1"/>
              </a:buClr>
              <a:buSzPts val="1100"/>
              <a:buFont typeface="Arial"/>
              <a:buNone/>
            </a:pPr>
            <a:endParaRPr/>
          </a:p>
          <a:p>
            <a:pPr marL="0" lvl="0" indent="0">
              <a:spcBef>
                <a:spcPts val="0"/>
              </a:spcBef>
              <a:spcAft>
                <a:spcPts val="0"/>
              </a:spcAft>
              <a:buNone/>
            </a:pPr>
            <a:endParaRPr/>
          </a:p>
        </p:txBody>
      </p:sp>
      <p:sp>
        <p:nvSpPr>
          <p:cNvPr id="439" name="Shape 439"/>
          <p:cNvSpPr txBox="1">
            <a:spLocks noGrp="1"/>
          </p:cNvSpPr>
          <p:nvPr>
            <p:ph type="body" idx="1"/>
          </p:nvPr>
        </p:nvSpPr>
        <p:spPr>
          <a:xfrm>
            <a:off x="311700" y="1204775"/>
            <a:ext cx="8008800" cy="23751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chemeClr val="dk1"/>
              </a:buClr>
              <a:buSzPts val="1100"/>
              <a:buFont typeface="Arial"/>
              <a:buNone/>
            </a:pPr>
            <a:r>
              <a:rPr lang="en" dirty="0">
                <a:solidFill>
                  <a:schemeClr val="dk1"/>
                </a:solidFill>
              </a:rPr>
              <a:t>Data:</a:t>
            </a:r>
            <a:endParaRPr dirty="0">
              <a:solidFill>
                <a:schemeClr val="dk1"/>
              </a:solidFill>
            </a:endParaRPr>
          </a:p>
          <a:p>
            <a:pPr marL="457200" lvl="0" indent="-330200" algn="just" rtl="0">
              <a:lnSpc>
                <a:spcPct val="100000"/>
              </a:lnSpc>
              <a:spcBef>
                <a:spcPts val="0"/>
              </a:spcBef>
              <a:spcAft>
                <a:spcPts val="0"/>
              </a:spcAft>
              <a:buClr>
                <a:schemeClr val="dk1"/>
              </a:buClr>
              <a:buSzPts val="1600"/>
              <a:buChar char="●"/>
            </a:pPr>
            <a:r>
              <a:rPr lang="en" sz="1600" dirty="0">
                <a:solidFill>
                  <a:schemeClr val="dk1"/>
                </a:solidFill>
              </a:rPr>
              <a:t>Traffic data:  </a:t>
            </a:r>
            <a:endParaRPr sz="1600" dirty="0">
              <a:solidFill>
                <a:schemeClr val="dk1"/>
              </a:solidFill>
            </a:endParaRPr>
          </a:p>
          <a:p>
            <a:pPr marL="914400" lvl="1" indent="-330200" algn="just" rtl="0">
              <a:lnSpc>
                <a:spcPct val="100000"/>
              </a:lnSpc>
              <a:spcBef>
                <a:spcPts val="0"/>
              </a:spcBef>
              <a:spcAft>
                <a:spcPts val="0"/>
              </a:spcAft>
              <a:buClr>
                <a:schemeClr val="dk1"/>
              </a:buClr>
              <a:buSzPts val="1600"/>
              <a:buChar char="○"/>
            </a:pPr>
            <a:r>
              <a:rPr lang="en" sz="1600" dirty="0">
                <a:solidFill>
                  <a:schemeClr val="dk1"/>
                </a:solidFill>
              </a:rPr>
              <a:t>The data includes daily traffic volumes and vehicle mileages by vehicle types collected in the highway, national route, and local roads of South Korea in every hour for a year.</a:t>
            </a:r>
            <a:endParaRPr sz="1600" dirty="0">
              <a:solidFill>
                <a:schemeClr val="dk1"/>
              </a:solidFill>
            </a:endParaRPr>
          </a:p>
          <a:p>
            <a:pPr marL="914400" lvl="1" indent="-330200" algn="just" rtl="0">
              <a:lnSpc>
                <a:spcPct val="100000"/>
              </a:lnSpc>
              <a:spcBef>
                <a:spcPts val="0"/>
              </a:spcBef>
              <a:spcAft>
                <a:spcPts val="0"/>
              </a:spcAft>
              <a:buClr>
                <a:schemeClr val="dk1"/>
              </a:buClr>
              <a:buSzPts val="1600"/>
              <a:buChar char="○"/>
            </a:pPr>
            <a:r>
              <a:rPr lang="en" sz="1600" dirty="0">
                <a:solidFill>
                  <a:schemeClr val="dk1"/>
                </a:solidFill>
              </a:rPr>
              <a:t>Assumption:  EV traffic patterns will be identical with the real traffic data of conventional vehicle.</a:t>
            </a:r>
            <a:endParaRPr sz="1600" dirty="0">
              <a:solidFill>
                <a:schemeClr val="dk1"/>
              </a:solidFill>
            </a:endParaRPr>
          </a:p>
          <a:p>
            <a:pPr marL="0" lvl="0" indent="0" algn="just" rtl="0">
              <a:lnSpc>
                <a:spcPct val="100000"/>
              </a:lnSpc>
              <a:spcBef>
                <a:spcPts val="0"/>
              </a:spcBef>
              <a:spcAft>
                <a:spcPts val="0"/>
              </a:spcAft>
              <a:buNone/>
            </a:pPr>
            <a:endParaRPr sz="1500" dirty="0">
              <a:solidFill>
                <a:schemeClr val="dk1"/>
              </a:solidFill>
            </a:endParaRPr>
          </a:p>
          <a:p>
            <a:pPr marL="457200" lvl="0" indent="-323850" algn="just" rtl="0">
              <a:lnSpc>
                <a:spcPct val="100000"/>
              </a:lnSpc>
              <a:spcBef>
                <a:spcPts val="0"/>
              </a:spcBef>
              <a:spcAft>
                <a:spcPts val="0"/>
              </a:spcAft>
              <a:buClr>
                <a:schemeClr val="dk1"/>
              </a:buClr>
              <a:buSzPts val="1500"/>
              <a:buChar char="●"/>
            </a:pPr>
            <a:r>
              <a:rPr lang="en" sz="1500" dirty="0">
                <a:solidFill>
                  <a:schemeClr val="dk1"/>
                </a:solidFill>
              </a:rPr>
              <a:t>Weather data:  temperature, humidity, wind </a:t>
            </a:r>
            <a:r>
              <a:rPr lang="en" sz="1500" dirty="0" smtClean="0">
                <a:solidFill>
                  <a:schemeClr val="dk1"/>
                </a:solidFill>
              </a:rPr>
              <a:t>speed</a:t>
            </a:r>
            <a:endParaRPr sz="1500" dirty="0"/>
          </a:p>
        </p:txBody>
      </p:sp>
      <p:sp>
        <p:nvSpPr>
          <p:cNvPr id="440" name="Shape 440"/>
          <p:cNvSpPr/>
          <p:nvPr/>
        </p:nvSpPr>
        <p:spPr>
          <a:xfrm>
            <a:off x="823400" y="4201750"/>
            <a:ext cx="1146300" cy="448200"/>
          </a:xfrm>
          <a:prstGeom prst="rect">
            <a:avLst/>
          </a:prstGeom>
          <a:no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t>Cluster Analysis</a:t>
            </a:r>
            <a:endParaRPr/>
          </a:p>
        </p:txBody>
      </p:sp>
      <p:sp>
        <p:nvSpPr>
          <p:cNvPr id="441" name="Shape 441"/>
          <p:cNvSpPr/>
          <p:nvPr/>
        </p:nvSpPr>
        <p:spPr>
          <a:xfrm>
            <a:off x="823400" y="3535075"/>
            <a:ext cx="1146300" cy="448200"/>
          </a:xfrm>
          <a:prstGeom prst="rect">
            <a:avLst/>
          </a:prstGeom>
          <a:no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t>Relational Analysis</a:t>
            </a:r>
            <a:endParaRPr/>
          </a:p>
        </p:txBody>
      </p:sp>
      <p:sp>
        <p:nvSpPr>
          <p:cNvPr id="442" name="Shape 442"/>
          <p:cNvSpPr/>
          <p:nvPr/>
        </p:nvSpPr>
        <p:spPr>
          <a:xfrm>
            <a:off x="3258888" y="3839775"/>
            <a:ext cx="1146300" cy="448200"/>
          </a:xfrm>
          <a:prstGeom prst="rect">
            <a:avLst/>
          </a:prstGeom>
          <a:no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t>Decision Tree</a:t>
            </a:r>
            <a:endParaRPr/>
          </a:p>
        </p:txBody>
      </p:sp>
      <p:cxnSp>
        <p:nvCxnSpPr>
          <p:cNvPr id="443" name="Shape 443"/>
          <p:cNvCxnSpPr>
            <a:stCxn id="441" idx="3"/>
            <a:endCxn id="442" idx="1"/>
          </p:cNvCxnSpPr>
          <p:nvPr/>
        </p:nvCxnSpPr>
        <p:spPr>
          <a:xfrm>
            <a:off x="1969700" y="3759175"/>
            <a:ext cx="1289100" cy="304800"/>
          </a:xfrm>
          <a:prstGeom prst="bentConnector3">
            <a:avLst>
              <a:gd name="adj1" fmla="val 9031"/>
            </a:avLst>
          </a:prstGeom>
          <a:noFill/>
          <a:ln w="9525" cap="flat" cmpd="sng">
            <a:solidFill>
              <a:schemeClr val="dk2"/>
            </a:solidFill>
            <a:prstDash val="solid"/>
            <a:round/>
            <a:headEnd type="none" w="lg" len="lg"/>
            <a:tailEnd type="none" w="lg" len="lg"/>
          </a:ln>
        </p:spPr>
      </p:cxnSp>
      <p:cxnSp>
        <p:nvCxnSpPr>
          <p:cNvPr id="444" name="Shape 444"/>
          <p:cNvCxnSpPr>
            <a:stCxn id="440" idx="3"/>
            <a:endCxn id="442" idx="1"/>
          </p:cNvCxnSpPr>
          <p:nvPr/>
        </p:nvCxnSpPr>
        <p:spPr>
          <a:xfrm rot="10800000" flipH="1">
            <a:off x="1969700" y="4063750"/>
            <a:ext cx="1289100" cy="362100"/>
          </a:xfrm>
          <a:prstGeom prst="bentConnector3">
            <a:avLst>
              <a:gd name="adj1" fmla="val 8587"/>
            </a:avLst>
          </a:prstGeom>
          <a:noFill/>
          <a:ln w="9525" cap="flat" cmpd="sng">
            <a:solidFill>
              <a:schemeClr val="dk2"/>
            </a:solidFill>
            <a:prstDash val="solid"/>
            <a:round/>
            <a:headEnd type="none" w="lg" len="lg"/>
            <a:tailEnd type="none" w="lg" len="lg"/>
          </a:ln>
        </p:spPr>
      </p:cxnSp>
      <p:sp>
        <p:nvSpPr>
          <p:cNvPr id="445" name="Shape 445"/>
          <p:cNvSpPr/>
          <p:nvPr/>
        </p:nvSpPr>
        <p:spPr>
          <a:xfrm>
            <a:off x="5694375" y="3839775"/>
            <a:ext cx="1146300" cy="448200"/>
          </a:xfrm>
          <a:prstGeom prst="rect">
            <a:avLst/>
          </a:prstGeom>
          <a:no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t>Cluster #</a:t>
            </a:r>
            <a:endParaRPr/>
          </a:p>
        </p:txBody>
      </p:sp>
      <p:cxnSp>
        <p:nvCxnSpPr>
          <p:cNvPr id="446" name="Shape 446"/>
          <p:cNvCxnSpPr>
            <a:stCxn id="442" idx="3"/>
            <a:endCxn id="445" idx="1"/>
          </p:cNvCxnSpPr>
          <p:nvPr/>
        </p:nvCxnSpPr>
        <p:spPr>
          <a:xfrm>
            <a:off x="4405188" y="4063875"/>
            <a:ext cx="1289100" cy="600"/>
          </a:xfrm>
          <a:prstGeom prst="bentConnector3">
            <a:avLst>
              <a:gd name="adj1" fmla="val 50003"/>
            </a:avLst>
          </a:prstGeom>
          <a:noFill/>
          <a:ln w="9525" cap="flat" cmpd="sng">
            <a:solidFill>
              <a:schemeClr val="dk2"/>
            </a:solidFill>
            <a:prstDash val="solid"/>
            <a:round/>
            <a:headEnd type="none" w="lg" len="lg"/>
            <a:tailEnd type="none" w="lg" len="lg"/>
          </a:ln>
        </p:spPr>
      </p:cxnSp>
      <p:sp>
        <p:nvSpPr>
          <p:cNvPr id="447" name="Shape 447"/>
          <p:cNvSpPr/>
          <p:nvPr/>
        </p:nvSpPr>
        <p:spPr>
          <a:xfrm>
            <a:off x="7174300" y="3839775"/>
            <a:ext cx="1146300" cy="448200"/>
          </a:xfrm>
          <a:prstGeom prst="rect">
            <a:avLst/>
          </a:prstGeom>
          <a:no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t>Gaussian Sampling</a:t>
            </a:r>
            <a:endParaRPr/>
          </a:p>
        </p:txBody>
      </p:sp>
      <p:cxnSp>
        <p:nvCxnSpPr>
          <p:cNvPr id="448" name="Shape 448"/>
          <p:cNvCxnSpPr>
            <a:stCxn id="445" idx="3"/>
            <a:endCxn id="447" idx="1"/>
          </p:cNvCxnSpPr>
          <p:nvPr/>
        </p:nvCxnSpPr>
        <p:spPr>
          <a:xfrm>
            <a:off x="6840675" y="4063875"/>
            <a:ext cx="333600" cy="600"/>
          </a:xfrm>
          <a:prstGeom prst="bentConnector3">
            <a:avLst>
              <a:gd name="adj1" fmla="val 50004"/>
            </a:avLst>
          </a:prstGeom>
          <a:noFill/>
          <a:ln w="9525" cap="flat" cmpd="sng">
            <a:solidFill>
              <a:schemeClr val="dk2"/>
            </a:solidFill>
            <a:prstDash val="solid"/>
            <a:round/>
            <a:headEnd type="none" w="lg" len="lg"/>
            <a:tailEnd type="none" w="lg" len="lg"/>
          </a:ln>
        </p:spPr>
      </p:cxnSp>
      <p:sp>
        <p:nvSpPr>
          <p:cNvPr id="449" name="Shape 449"/>
          <p:cNvSpPr txBox="1"/>
          <p:nvPr/>
        </p:nvSpPr>
        <p:spPr>
          <a:xfrm>
            <a:off x="2015663" y="3983275"/>
            <a:ext cx="12930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Classification</a:t>
            </a:r>
            <a:endParaRPr/>
          </a:p>
        </p:txBody>
      </p:sp>
      <p:sp>
        <p:nvSpPr>
          <p:cNvPr id="450" name="Shape 450"/>
          <p:cNvSpPr txBox="1"/>
          <p:nvPr/>
        </p:nvSpPr>
        <p:spPr>
          <a:xfrm>
            <a:off x="4403225" y="3983275"/>
            <a:ext cx="12930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Decision</a:t>
            </a: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xfrm>
            <a:off x="311700" y="445025"/>
            <a:ext cx="8520600" cy="10032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a:t>Approach One: Traffic Data</a:t>
            </a:r>
            <a:endParaRPr/>
          </a:p>
          <a:p>
            <a:pPr marL="0" lvl="0" indent="0" rtl="0">
              <a:spcBef>
                <a:spcPts val="0"/>
              </a:spcBef>
              <a:spcAft>
                <a:spcPts val="0"/>
              </a:spcAft>
              <a:buClr>
                <a:schemeClr val="dk1"/>
              </a:buClr>
              <a:buSzPts val="1100"/>
              <a:buFont typeface="Arial"/>
              <a:buNone/>
            </a:pPr>
            <a:r>
              <a:rPr lang="en" sz="1600"/>
              <a:t>Title: </a:t>
            </a:r>
            <a:r>
              <a:rPr lang="en" sz="1600">
                <a:solidFill>
                  <a:srgbClr val="505050"/>
                </a:solidFill>
              </a:rPr>
              <a:t>Electric vehicle charging demand forecasting model based on big data technologies</a:t>
            </a:r>
            <a:r>
              <a:rPr lang="en" sz="1600" b="1">
                <a:solidFill>
                  <a:srgbClr val="505050"/>
                </a:solidFill>
              </a:rPr>
              <a:t> </a:t>
            </a:r>
            <a:endParaRPr sz="1600" b="1">
              <a:solidFill>
                <a:srgbClr val="505050"/>
              </a:solidFill>
            </a:endParaRPr>
          </a:p>
          <a:p>
            <a:pPr marL="0" lvl="0" indent="0" rtl="0">
              <a:spcBef>
                <a:spcPts val="0"/>
              </a:spcBef>
              <a:spcAft>
                <a:spcPts val="0"/>
              </a:spcAft>
              <a:buClr>
                <a:schemeClr val="dk1"/>
              </a:buClr>
              <a:buSzPts val="1100"/>
              <a:buFont typeface="Arial"/>
              <a:buNone/>
            </a:pPr>
            <a:endParaRPr/>
          </a:p>
          <a:p>
            <a:pPr marL="0" lvl="0" indent="0" rtl="0">
              <a:spcBef>
                <a:spcPts val="0"/>
              </a:spcBef>
              <a:spcAft>
                <a:spcPts val="0"/>
              </a:spcAft>
              <a:buClr>
                <a:schemeClr val="dk1"/>
              </a:buClr>
              <a:buSzPts val="1100"/>
              <a:buFont typeface="Arial"/>
              <a:buNone/>
            </a:pPr>
            <a:endParaRPr/>
          </a:p>
          <a:p>
            <a:pPr marL="0" lvl="0" indent="0" rtl="0">
              <a:spcBef>
                <a:spcPts val="0"/>
              </a:spcBef>
              <a:spcAft>
                <a:spcPts val="0"/>
              </a:spcAft>
              <a:buNone/>
            </a:pPr>
            <a:endParaRPr/>
          </a:p>
        </p:txBody>
      </p:sp>
      <p:sp>
        <p:nvSpPr>
          <p:cNvPr id="456" name="Shape 456"/>
          <p:cNvSpPr txBox="1"/>
          <p:nvPr/>
        </p:nvSpPr>
        <p:spPr>
          <a:xfrm>
            <a:off x="458925" y="1448225"/>
            <a:ext cx="5214900" cy="2943300"/>
          </a:xfrm>
          <a:prstGeom prst="rect">
            <a:avLst/>
          </a:prstGeom>
          <a:noFill/>
          <a:ln>
            <a:noFill/>
          </a:ln>
        </p:spPr>
        <p:txBody>
          <a:bodyPr spcFirstLastPara="1" wrap="square" lIns="91425" tIns="91425" rIns="91425" bIns="91425" anchor="t" anchorCtr="0">
            <a:noAutofit/>
          </a:bodyPr>
          <a:lstStyle/>
          <a:p>
            <a:pPr marL="0" lvl="0" indent="0" algn="just">
              <a:spcBef>
                <a:spcPts val="0"/>
              </a:spcBef>
              <a:spcAft>
                <a:spcPts val="0"/>
              </a:spcAft>
              <a:buNone/>
            </a:pPr>
            <a:r>
              <a:rPr lang="en" sz="1800"/>
              <a:t>Methodology:</a:t>
            </a:r>
            <a:endParaRPr sz="1800"/>
          </a:p>
          <a:p>
            <a:pPr marL="457200" lvl="0" indent="-330200" algn="just" rtl="0">
              <a:spcBef>
                <a:spcPts val="0"/>
              </a:spcBef>
              <a:spcAft>
                <a:spcPts val="0"/>
              </a:spcAft>
              <a:buSzPts val="1600"/>
              <a:buChar char="●"/>
            </a:pPr>
            <a:r>
              <a:rPr lang="en" sz="1600"/>
              <a:t>Cluster Analysis:</a:t>
            </a:r>
            <a:endParaRPr sz="1600"/>
          </a:p>
          <a:p>
            <a:pPr marL="914400" lvl="1" indent="-330200" algn="just" rtl="0">
              <a:spcBef>
                <a:spcPts val="0"/>
              </a:spcBef>
              <a:spcAft>
                <a:spcPts val="0"/>
              </a:spcAft>
              <a:buSzPts val="1600"/>
              <a:buChar char="○"/>
            </a:pPr>
            <a:r>
              <a:rPr lang="en" sz="1600"/>
              <a:t>Motivation:  Traffic volume consists of different traffic patterns resulted from various factors such as weather and day types.</a:t>
            </a:r>
            <a:endParaRPr sz="1600"/>
          </a:p>
          <a:p>
            <a:pPr marL="0" lvl="0" indent="0" algn="just" rtl="0">
              <a:spcBef>
                <a:spcPts val="0"/>
              </a:spcBef>
              <a:spcAft>
                <a:spcPts val="0"/>
              </a:spcAft>
              <a:buNone/>
            </a:pPr>
            <a:endParaRPr sz="1600"/>
          </a:p>
          <a:p>
            <a:pPr marL="914400" lvl="1" indent="-330200" algn="just" rtl="0">
              <a:spcBef>
                <a:spcPts val="0"/>
              </a:spcBef>
              <a:spcAft>
                <a:spcPts val="0"/>
              </a:spcAft>
              <a:buSzPts val="1600"/>
              <a:buChar char="○"/>
            </a:pPr>
            <a:r>
              <a:rPr lang="en" sz="1600"/>
              <a:t>Four types of cars traffic pattern and two types of buses traffic pattern are identified</a:t>
            </a:r>
            <a:endParaRPr sz="1600"/>
          </a:p>
        </p:txBody>
      </p:sp>
      <p:graphicFrame>
        <p:nvGraphicFramePr>
          <p:cNvPr id="457" name="Shape 457"/>
          <p:cNvGraphicFramePr/>
          <p:nvPr/>
        </p:nvGraphicFramePr>
        <p:xfrm>
          <a:off x="5726525" y="1448225"/>
          <a:ext cx="2530850" cy="2943300"/>
        </p:xfrm>
        <a:graphic>
          <a:graphicData uri="http://schemas.openxmlformats.org/drawingml/2006/table">
            <a:tbl>
              <a:tblPr>
                <a:noFill/>
                <a:tableStyleId>{F26915A5-E12C-4AEA-A4DE-8CD967E0991F}</a:tableStyleId>
              </a:tblPr>
              <a:tblGrid>
                <a:gridCol w="1265425"/>
                <a:gridCol w="1265425"/>
              </a:tblGrid>
              <a:tr h="638800">
                <a:tc>
                  <a:txBody>
                    <a:bodyPr/>
                    <a:lstStyle/>
                    <a:p>
                      <a:pPr marL="0" lvl="0" indent="0">
                        <a:spcBef>
                          <a:spcPts val="0"/>
                        </a:spcBef>
                        <a:spcAft>
                          <a:spcPts val="0"/>
                        </a:spcAft>
                        <a:buNone/>
                      </a:pPr>
                      <a:r>
                        <a:rPr lang="en"/>
                        <a:t>Car cluster 1</a:t>
                      </a:r>
                      <a:endParaRPr/>
                    </a:p>
                  </a:txBody>
                  <a:tcPr marL="91425" marR="91425" marT="91425" marB="91425"/>
                </a:tc>
                <a:tc>
                  <a:txBody>
                    <a:bodyPr/>
                    <a:lstStyle/>
                    <a:p>
                      <a:pPr marL="0" lvl="0" indent="0">
                        <a:spcBef>
                          <a:spcPts val="0"/>
                        </a:spcBef>
                        <a:spcAft>
                          <a:spcPts val="0"/>
                        </a:spcAft>
                        <a:buNone/>
                      </a:pPr>
                      <a:r>
                        <a:rPr lang="en"/>
                        <a:t>Event days &amp; festivals</a:t>
                      </a:r>
                      <a:endParaRPr/>
                    </a:p>
                  </a:txBody>
                  <a:tcPr marL="91425" marR="91425" marT="91425" marB="91425"/>
                </a:tc>
              </a:tr>
              <a:tr h="638800">
                <a:tc>
                  <a:txBody>
                    <a:bodyPr/>
                    <a:lstStyle/>
                    <a:p>
                      <a:pPr marL="0" lvl="0" indent="0">
                        <a:spcBef>
                          <a:spcPts val="0"/>
                        </a:spcBef>
                        <a:spcAft>
                          <a:spcPts val="0"/>
                        </a:spcAft>
                        <a:buClr>
                          <a:schemeClr val="dk1"/>
                        </a:buClr>
                        <a:buSzPts val="1100"/>
                        <a:buFont typeface="Arial"/>
                        <a:buNone/>
                      </a:pPr>
                      <a:r>
                        <a:rPr lang="en">
                          <a:solidFill>
                            <a:schemeClr val="dk1"/>
                          </a:solidFill>
                        </a:rPr>
                        <a:t>Car cluster 2</a:t>
                      </a:r>
                      <a:endParaRPr/>
                    </a:p>
                  </a:txBody>
                  <a:tcPr marL="91425" marR="91425" marT="91425" marB="91425"/>
                </a:tc>
                <a:tc>
                  <a:txBody>
                    <a:bodyPr/>
                    <a:lstStyle/>
                    <a:p>
                      <a:pPr marL="0" lvl="0" indent="0">
                        <a:spcBef>
                          <a:spcPts val="0"/>
                        </a:spcBef>
                        <a:spcAft>
                          <a:spcPts val="0"/>
                        </a:spcAft>
                        <a:buClr>
                          <a:srgbClr val="000000"/>
                        </a:buClr>
                        <a:buSzPts val="1100"/>
                        <a:buFont typeface="Arial"/>
                        <a:buNone/>
                      </a:pPr>
                      <a:r>
                        <a:rPr lang="en"/>
                        <a:t>Weekdays &amp; Saturdays</a:t>
                      </a:r>
                      <a:endParaRPr/>
                    </a:p>
                  </a:txBody>
                  <a:tcPr marL="91425" marR="91425" marT="91425" marB="91425"/>
                </a:tc>
              </a:tr>
              <a:tr h="416425">
                <a:tc>
                  <a:txBody>
                    <a:bodyPr/>
                    <a:lstStyle/>
                    <a:p>
                      <a:pPr marL="0" lvl="0" indent="0">
                        <a:spcBef>
                          <a:spcPts val="0"/>
                        </a:spcBef>
                        <a:spcAft>
                          <a:spcPts val="0"/>
                        </a:spcAft>
                        <a:buClr>
                          <a:schemeClr val="dk1"/>
                        </a:buClr>
                        <a:buSzPts val="1100"/>
                        <a:buFont typeface="Arial"/>
                        <a:buNone/>
                      </a:pPr>
                      <a:r>
                        <a:rPr lang="en">
                          <a:solidFill>
                            <a:schemeClr val="dk1"/>
                          </a:solidFill>
                        </a:rPr>
                        <a:t>Car cluster 3</a:t>
                      </a:r>
                      <a:endParaRPr/>
                    </a:p>
                  </a:txBody>
                  <a:tcPr marL="91425" marR="91425" marT="91425" marB="91425"/>
                </a:tc>
                <a:tc>
                  <a:txBody>
                    <a:bodyPr/>
                    <a:lstStyle/>
                    <a:p>
                      <a:pPr marL="0" lvl="0" indent="0">
                        <a:spcBef>
                          <a:spcPts val="0"/>
                        </a:spcBef>
                        <a:spcAft>
                          <a:spcPts val="0"/>
                        </a:spcAft>
                        <a:buNone/>
                      </a:pPr>
                      <a:r>
                        <a:rPr lang="en"/>
                        <a:t>Holidays</a:t>
                      </a:r>
                      <a:endParaRPr/>
                    </a:p>
                  </a:txBody>
                  <a:tcPr marL="91425" marR="91425" marT="91425" marB="91425"/>
                </a:tc>
              </a:tr>
              <a:tr h="416425">
                <a:tc>
                  <a:txBody>
                    <a:bodyPr/>
                    <a:lstStyle/>
                    <a:p>
                      <a:pPr marL="0" lvl="0" indent="0">
                        <a:spcBef>
                          <a:spcPts val="0"/>
                        </a:spcBef>
                        <a:spcAft>
                          <a:spcPts val="0"/>
                        </a:spcAft>
                        <a:buClr>
                          <a:schemeClr val="dk1"/>
                        </a:buClr>
                        <a:buSzPts val="1100"/>
                        <a:buFont typeface="Arial"/>
                        <a:buNone/>
                      </a:pPr>
                      <a:r>
                        <a:rPr lang="en">
                          <a:solidFill>
                            <a:schemeClr val="dk1"/>
                          </a:solidFill>
                        </a:rPr>
                        <a:t>Car cluster 4</a:t>
                      </a:r>
                      <a:endParaRPr/>
                    </a:p>
                  </a:txBody>
                  <a:tcPr marL="91425" marR="91425" marT="91425" marB="91425"/>
                </a:tc>
                <a:tc>
                  <a:txBody>
                    <a:bodyPr/>
                    <a:lstStyle/>
                    <a:p>
                      <a:pPr marL="0" lvl="0" indent="0">
                        <a:spcBef>
                          <a:spcPts val="0"/>
                        </a:spcBef>
                        <a:spcAft>
                          <a:spcPts val="0"/>
                        </a:spcAft>
                        <a:buNone/>
                      </a:pPr>
                      <a:r>
                        <a:rPr lang="en"/>
                        <a:t>Sunday</a:t>
                      </a:r>
                      <a:endParaRPr/>
                    </a:p>
                  </a:txBody>
                  <a:tcPr marL="91425" marR="91425" marT="91425" marB="91425"/>
                </a:tc>
              </a:tr>
              <a:tr h="416425">
                <a:tc>
                  <a:txBody>
                    <a:bodyPr/>
                    <a:lstStyle/>
                    <a:p>
                      <a:pPr marL="0" lvl="0" indent="0">
                        <a:spcBef>
                          <a:spcPts val="0"/>
                        </a:spcBef>
                        <a:spcAft>
                          <a:spcPts val="0"/>
                        </a:spcAft>
                        <a:buClr>
                          <a:schemeClr val="dk1"/>
                        </a:buClr>
                        <a:buSzPts val="1100"/>
                        <a:buFont typeface="Arial"/>
                        <a:buNone/>
                      </a:pPr>
                      <a:r>
                        <a:rPr lang="en">
                          <a:solidFill>
                            <a:schemeClr val="dk1"/>
                          </a:solidFill>
                        </a:rPr>
                        <a:t>Bus cluster 1</a:t>
                      </a:r>
                      <a:endParaRPr/>
                    </a:p>
                  </a:txBody>
                  <a:tcPr marL="91425" marR="91425" marT="91425" marB="91425"/>
                </a:tc>
                <a:tc>
                  <a:txBody>
                    <a:bodyPr/>
                    <a:lstStyle/>
                    <a:p>
                      <a:pPr marL="0" lvl="0" indent="0">
                        <a:spcBef>
                          <a:spcPts val="0"/>
                        </a:spcBef>
                        <a:spcAft>
                          <a:spcPts val="0"/>
                        </a:spcAft>
                        <a:buNone/>
                      </a:pPr>
                      <a:r>
                        <a:rPr lang="en"/>
                        <a:t>Weekends</a:t>
                      </a:r>
                      <a:endParaRPr/>
                    </a:p>
                  </a:txBody>
                  <a:tcPr marL="91425" marR="91425" marT="91425" marB="91425"/>
                </a:tc>
              </a:tr>
              <a:tr h="416425">
                <a:tc>
                  <a:txBody>
                    <a:bodyPr/>
                    <a:lstStyle/>
                    <a:p>
                      <a:pPr marL="0" lvl="0" indent="0">
                        <a:spcBef>
                          <a:spcPts val="0"/>
                        </a:spcBef>
                        <a:spcAft>
                          <a:spcPts val="0"/>
                        </a:spcAft>
                        <a:buClr>
                          <a:schemeClr val="dk1"/>
                        </a:buClr>
                        <a:buSzPts val="1100"/>
                        <a:buFont typeface="Arial"/>
                        <a:buNone/>
                      </a:pPr>
                      <a:r>
                        <a:rPr lang="en">
                          <a:solidFill>
                            <a:schemeClr val="dk1"/>
                          </a:solidFill>
                        </a:rPr>
                        <a:t>Bus cluster 2</a:t>
                      </a:r>
                      <a:endParaRPr/>
                    </a:p>
                  </a:txBody>
                  <a:tcPr marL="91425" marR="91425" marT="91425" marB="91425"/>
                </a:tc>
                <a:tc>
                  <a:txBody>
                    <a:bodyPr/>
                    <a:lstStyle/>
                    <a:p>
                      <a:pPr marL="0" lvl="0" indent="0">
                        <a:spcBef>
                          <a:spcPts val="0"/>
                        </a:spcBef>
                        <a:spcAft>
                          <a:spcPts val="0"/>
                        </a:spcAft>
                        <a:buNone/>
                      </a:pPr>
                      <a:r>
                        <a:rPr lang="en"/>
                        <a:t>Weekdays</a:t>
                      </a:r>
                      <a:endParaRPr/>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Shape 462"/>
          <p:cNvPicPr preferRelativeResize="0"/>
          <p:nvPr/>
        </p:nvPicPr>
        <p:blipFill>
          <a:blip r:embed="rId3">
            <a:alphaModFix/>
          </a:blip>
          <a:stretch>
            <a:fillRect/>
          </a:stretch>
        </p:blipFill>
        <p:spPr>
          <a:xfrm>
            <a:off x="2089550" y="1453925"/>
            <a:ext cx="4964901" cy="3545599"/>
          </a:xfrm>
          <a:prstGeom prst="rect">
            <a:avLst/>
          </a:prstGeom>
          <a:noFill/>
          <a:ln>
            <a:noFill/>
          </a:ln>
        </p:spPr>
      </p:pic>
      <p:sp>
        <p:nvSpPr>
          <p:cNvPr id="463" name="Shape 463"/>
          <p:cNvSpPr txBox="1">
            <a:spLocks noGrp="1"/>
          </p:cNvSpPr>
          <p:nvPr>
            <p:ph type="title"/>
          </p:nvPr>
        </p:nvSpPr>
        <p:spPr>
          <a:xfrm>
            <a:off x="311700" y="445025"/>
            <a:ext cx="8520600" cy="10089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Approach One: Traffic Data</a:t>
            </a:r>
            <a:endParaRPr/>
          </a:p>
          <a:p>
            <a:pPr marL="0" lvl="0" indent="0">
              <a:spcBef>
                <a:spcPts val="0"/>
              </a:spcBef>
              <a:spcAft>
                <a:spcPts val="0"/>
              </a:spcAft>
              <a:buClr>
                <a:schemeClr val="dk1"/>
              </a:buClr>
              <a:buSzPts val="1100"/>
              <a:buFont typeface="Arial"/>
              <a:buNone/>
            </a:pPr>
            <a:r>
              <a:rPr lang="en" sz="1600"/>
              <a:t>Title: </a:t>
            </a:r>
            <a:r>
              <a:rPr lang="en" sz="1600">
                <a:solidFill>
                  <a:srgbClr val="505050"/>
                </a:solidFill>
              </a:rPr>
              <a:t>Electric vehicle charging demand forecasting model based on big data technologies</a:t>
            </a:r>
            <a:r>
              <a:rPr lang="en" sz="1600" b="1">
                <a:solidFill>
                  <a:srgbClr val="505050"/>
                </a:solidFill>
              </a:rPr>
              <a:t> </a:t>
            </a:r>
            <a:endParaRPr sz="1600" b="1">
              <a:solidFill>
                <a:srgbClr val="505050"/>
              </a:solidFill>
            </a:endParaRPr>
          </a:p>
          <a:p>
            <a:pPr marL="0" lvl="0" indent="0">
              <a:spcBef>
                <a:spcPts val="0"/>
              </a:spcBef>
              <a:spcAft>
                <a:spcPts val="0"/>
              </a:spcAft>
              <a:buClr>
                <a:schemeClr val="dk1"/>
              </a:buClr>
              <a:buSzPts val="1100"/>
              <a:buFont typeface="Arial"/>
              <a:buNone/>
            </a:pPr>
            <a:endParaRPr/>
          </a:p>
          <a:p>
            <a:pPr marL="0" lvl="0" indent="0">
              <a:spcBef>
                <a:spcPts val="0"/>
              </a:spcBef>
              <a:spcAft>
                <a:spcPts val="0"/>
              </a:spcAft>
              <a:buClr>
                <a:schemeClr val="dk1"/>
              </a:buClr>
              <a:buSzPts val="1100"/>
              <a:buFont typeface="Arial"/>
              <a:buNone/>
            </a:pPr>
            <a:endParaRPr/>
          </a:p>
          <a:p>
            <a:pPr marL="0" lvl="0" indent="0">
              <a:spcBef>
                <a:spcPts val="0"/>
              </a:spcBef>
              <a:spcAft>
                <a:spcPts val="0"/>
              </a:spcAft>
              <a:buClr>
                <a:schemeClr val="dk1"/>
              </a:buClr>
              <a:buSzPts val="1100"/>
              <a:buFont typeface="Arial"/>
              <a:buNone/>
            </a:pPr>
            <a:endParaRPr/>
          </a:p>
          <a:p>
            <a:pPr marL="0" lvl="0" indent="0"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xfrm>
            <a:off x="311700" y="445025"/>
            <a:ext cx="8520600" cy="10263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Approach One: Traffic Data</a:t>
            </a:r>
            <a:endParaRPr/>
          </a:p>
          <a:p>
            <a:pPr marL="0" lvl="0" indent="0">
              <a:spcBef>
                <a:spcPts val="0"/>
              </a:spcBef>
              <a:spcAft>
                <a:spcPts val="0"/>
              </a:spcAft>
              <a:buClr>
                <a:schemeClr val="dk1"/>
              </a:buClr>
              <a:buSzPts val="1100"/>
              <a:buFont typeface="Arial"/>
              <a:buNone/>
            </a:pPr>
            <a:r>
              <a:rPr lang="en" sz="1600"/>
              <a:t>Title: </a:t>
            </a:r>
            <a:r>
              <a:rPr lang="en" sz="1600">
                <a:solidFill>
                  <a:srgbClr val="505050"/>
                </a:solidFill>
              </a:rPr>
              <a:t>Electric vehicle charging demand forecasting model based on big data technologies</a:t>
            </a:r>
            <a:r>
              <a:rPr lang="en" sz="1600" b="1">
                <a:solidFill>
                  <a:srgbClr val="505050"/>
                </a:solidFill>
              </a:rPr>
              <a:t> </a:t>
            </a:r>
            <a:endParaRPr sz="1600" b="1">
              <a:solidFill>
                <a:srgbClr val="505050"/>
              </a:solidFill>
            </a:endParaRPr>
          </a:p>
          <a:p>
            <a:pPr marL="0" lvl="0" indent="0">
              <a:spcBef>
                <a:spcPts val="0"/>
              </a:spcBef>
              <a:spcAft>
                <a:spcPts val="0"/>
              </a:spcAft>
              <a:buClr>
                <a:schemeClr val="dk1"/>
              </a:buClr>
              <a:buSzPts val="1100"/>
              <a:buFont typeface="Arial"/>
              <a:buNone/>
            </a:pPr>
            <a:endParaRPr/>
          </a:p>
          <a:p>
            <a:pPr marL="0" lvl="0" indent="0">
              <a:spcBef>
                <a:spcPts val="0"/>
              </a:spcBef>
              <a:spcAft>
                <a:spcPts val="0"/>
              </a:spcAft>
              <a:buClr>
                <a:schemeClr val="dk1"/>
              </a:buClr>
              <a:buSzPts val="1100"/>
              <a:buFont typeface="Arial"/>
              <a:buNone/>
            </a:pPr>
            <a:endParaRPr/>
          </a:p>
          <a:p>
            <a:pPr marL="0" lvl="0" indent="0">
              <a:spcBef>
                <a:spcPts val="0"/>
              </a:spcBef>
              <a:spcAft>
                <a:spcPts val="0"/>
              </a:spcAft>
              <a:buClr>
                <a:schemeClr val="dk1"/>
              </a:buClr>
              <a:buSzPts val="1100"/>
              <a:buFont typeface="Arial"/>
              <a:buNone/>
            </a:pPr>
            <a:endParaRPr/>
          </a:p>
          <a:p>
            <a:pPr marL="0" lvl="0" indent="0">
              <a:spcBef>
                <a:spcPts val="0"/>
              </a:spcBef>
              <a:spcAft>
                <a:spcPts val="0"/>
              </a:spcAft>
              <a:buClr>
                <a:schemeClr val="dk1"/>
              </a:buClr>
              <a:buSzPts val="1100"/>
              <a:buFont typeface="Arial"/>
              <a:buNone/>
            </a:pPr>
            <a:endParaRPr/>
          </a:p>
          <a:p>
            <a:pPr marL="0" lvl="0" indent="0">
              <a:spcBef>
                <a:spcPts val="0"/>
              </a:spcBef>
              <a:spcAft>
                <a:spcPts val="0"/>
              </a:spcAft>
              <a:buNone/>
            </a:pPr>
            <a:endParaRPr/>
          </a:p>
        </p:txBody>
      </p:sp>
      <p:sp>
        <p:nvSpPr>
          <p:cNvPr id="469" name="Shape 469"/>
          <p:cNvSpPr txBox="1"/>
          <p:nvPr/>
        </p:nvSpPr>
        <p:spPr>
          <a:xfrm>
            <a:off x="311700" y="1430400"/>
            <a:ext cx="8091900" cy="2919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600"/>
              <a:t>Methodology:</a:t>
            </a:r>
            <a:endParaRPr sz="1600"/>
          </a:p>
          <a:p>
            <a:pPr marL="457200" lvl="0" indent="-330200" algn="just" rtl="0">
              <a:spcBef>
                <a:spcPts val="0"/>
              </a:spcBef>
              <a:spcAft>
                <a:spcPts val="0"/>
              </a:spcAft>
              <a:buSzPts val="1600"/>
              <a:buChar char="●"/>
            </a:pPr>
            <a:r>
              <a:rPr lang="en" sz="1600"/>
              <a:t>Relational Analysis:</a:t>
            </a:r>
            <a:endParaRPr sz="1600"/>
          </a:p>
          <a:p>
            <a:pPr marL="914400" lvl="1" indent="-330200" algn="just" rtl="0">
              <a:spcBef>
                <a:spcPts val="0"/>
              </a:spcBef>
              <a:spcAft>
                <a:spcPts val="0"/>
              </a:spcAft>
              <a:buSzPts val="1600"/>
              <a:buChar char="○"/>
            </a:pPr>
            <a:r>
              <a:rPr lang="en" sz="1600"/>
              <a:t>Motivation: </a:t>
            </a:r>
            <a:endParaRPr sz="1600"/>
          </a:p>
          <a:p>
            <a:pPr marL="1371600" lvl="2" indent="-330200" algn="just" rtl="0">
              <a:spcBef>
                <a:spcPts val="0"/>
              </a:spcBef>
              <a:spcAft>
                <a:spcPts val="0"/>
              </a:spcAft>
              <a:buSzPts val="1600"/>
              <a:buChar char="■"/>
            </a:pPr>
            <a:r>
              <a:rPr lang="en" sz="1600"/>
              <a:t>Important factors that have a significant influence on the traffic patterns.</a:t>
            </a:r>
            <a:endParaRPr sz="1600"/>
          </a:p>
          <a:p>
            <a:pPr marL="914400" lvl="1" indent="-330200" algn="just" rtl="0">
              <a:spcBef>
                <a:spcPts val="0"/>
              </a:spcBef>
              <a:spcAft>
                <a:spcPts val="0"/>
              </a:spcAft>
              <a:buSzPts val="1600"/>
              <a:buChar char="○"/>
            </a:pPr>
            <a:r>
              <a:rPr lang="en" sz="1600"/>
              <a:t>Important factors: </a:t>
            </a:r>
            <a:endParaRPr sz="1600"/>
          </a:p>
          <a:p>
            <a:pPr marL="1371600" lvl="2" indent="-330200" algn="just" rtl="0">
              <a:spcBef>
                <a:spcPts val="0"/>
              </a:spcBef>
              <a:spcAft>
                <a:spcPts val="0"/>
              </a:spcAft>
              <a:buSzPts val="1600"/>
              <a:buChar char="■"/>
            </a:pPr>
            <a:r>
              <a:rPr lang="en" sz="1600"/>
              <a:t>maximum temperature, average temperature, average humidity, average wind speed, day type</a:t>
            </a:r>
            <a:endParaRPr sz="1600"/>
          </a:p>
          <a:p>
            <a:pPr marL="457200" lvl="0" indent="-330200" algn="just" rtl="0">
              <a:spcBef>
                <a:spcPts val="0"/>
              </a:spcBef>
              <a:spcAft>
                <a:spcPts val="0"/>
              </a:spcAft>
              <a:buSzPts val="1600"/>
              <a:buChar char="●"/>
            </a:pPr>
            <a:r>
              <a:rPr lang="en" sz="1600"/>
              <a:t>Decision Tree:</a:t>
            </a:r>
            <a:endParaRPr sz="1600"/>
          </a:p>
          <a:p>
            <a:pPr marL="914400" lvl="1" indent="-330200" algn="just" rtl="0">
              <a:spcBef>
                <a:spcPts val="0"/>
              </a:spcBef>
              <a:spcAft>
                <a:spcPts val="0"/>
              </a:spcAft>
              <a:buSzPts val="1600"/>
              <a:buChar char="○"/>
            </a:pPr>
            <a:r>
              <a:rPr lang="en" sz="1600"/>
              <a:t>Motivation: </a:t>
            </a:r>
            <a:endParaRPr sz="1600"/>
          </a:p>
          <a:p>
            <a:pPr marL="1371600" lvl="2" indent="-330200" algn="just" rtl="0">
              <a:spcBef>
                <a:spcPts val="0"/>
              </a:spcBef>
              <a:spcAft>
                <a:spcPts val="0"/>
              </a:spcAft>
              <a:buSzPts val="1600"/>
              <a:buChar char="■"/>
            </a:pPr>
            <a:r>
              <a:rPr lang="en" sz="1600"/>
              <a:t>Establish the relationship between the formed clusters of traffic patterns and influential factors.</a:t>
            </a:r>
            <a:endParaRPr sz="16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4400"/>
              <a:t>Background - Numbers</a:t>
            </a:r>
            <a:endParaRPr/>
          </a:p>
        </p:txBody>
      </p:sp>
      <p:sp>
        <p:nvSpPr>
          <p:cNvPr id="72" name="Shape 72"/>
          <p:cNvSpPr txBox="1">
            <a:spLocks noGrp="1"/>
          </p:cNvSpPr>
          <p:nvPr>
            <p:ph type="body" idx="1"/>
          </p:nvPr>
        </p:nvSpPr>
        <p:spPr>
          <a:xfrm>
            <a:off x="311700" y="1345050"/>
            <a:ext cx="8520600" cy="3223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73" name="Shape 73"/>
          <p:cNvPicPr preferRelativeResize="0"/>
          <p:nvPr/>
        </p:nvPicPr>
        <p:blipFill>
          <a:blip r:embed="rId3">
            <a:alphaModFix/>
          </a:blip>
          <a:stretch>
            <a:fillRect/>
          </a:stretch>
        </p:blipFill>
        <p:spPr>
          <a:xfrm>
            <a:off x="1471887" y="151025"/>
            <a:ext cx="6200226" cy="2891526"/>
          </a:xfrm>
          <a:prstGeom prst="rect">
            <a:avLst/>
          </a:prstGeom>
          <a:noFill/>
          <a:ln>
            <a:noFill/>
          </a:ln>
        </p:spPr>
      </p:pic>
      <p:pic>
        <p:nvPicPr>
          <p:cNvPr id="74" name="Shape 74"/>
          <p:cNvPicPr preferRelativeResize="0"/>
          <p:nvPr/>
        </p:nvPicPr>
        <p:blipFill>
          <a:blip r:embed="rId4">
            <a:alphaModFix/>
          </a:blip>
          <a:stretch>
            <a:fillRect/>
          </a:stretch>
        </p:blipFill>
        <p:spPr>
          <a:xfrm>
            <a:off x="1471875" y="2345866"/>
            <a:ext cx="6200250" cy="26836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childTnLst>
                                </p:cTn>
                              </p:par>
                              <p:par>
                                <p:cTn id="8" presetID="10" presetClass="entr" presetSubtype="0"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Shape 474"/>
          <p:cNvSpPr txBox="1">
            <a:spLocks noGrp="1"/>
          </p:cNvSpPr>
          <p:nvPr>
            <p:ph type="title"/>
          </p:nvPr>
        </p:nvSpPr>
        <p:spPr>
          <a:xfrm>
            <a:off x="311700" y="445025"/>
            <a:ext cx="8520600" cy="8079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Approach One: Traffic Data</a:t>
            </a:r>
            <a:endParaRPr/>
          </a:p>
          <a:p>
            <a:pPr marL="0" lvl="0" indent="0">
              <a:spcBef>
                <a:spcPts val="0"/>
              </a:spcBef>
              <a:spcAft>
                <a:spcPts val="0"/>
              </a:spcAft>
              <a:buClr>
                <a:schemeClr val="dk1"/>
              </a:buClr>
              <a:buSzPts val="1100"/>
              <a:buFont typeface="Arial"/>
              <a:buNone/>
            </a:pPr>
            <a:r>
              <a:rPr lang="en" sz="1600"/>
              <a:t>Title: </a:t>
            </a:r>
            <a:r>
              <a:rPr lang="en" sz="1600">
                <a:solidFill>
                  <a:srgbClr val="505050"/>
                </a:solidFill>
              </a:rPr>
              <a:t>Electric vehicle charging demand forecasting model based on big data technologies</a:t>
            </a:r>
            <a:r>
              <a:rPr lang="en" sz="1600" b="1">
                <a:solidFill>
                  <a:srgbClr val="505050"/>
                </a:solidFill>
              </a:rPr>
              <a:t> </a:t>
            </a:r>
            <a:endParaRPr sz="1600" b="1">
              <a:solidFill>
                <a:srgbClr val="505050"/>
              </a:solidFill>
            </a:endParaRPr>
          </a:p>
          <a:p>
            <a:pPr marL="0" lvl="0" indent="0">
              <a:spcBef>
                <a:spcPts val="0"/>
              </a:spcBef>
              <a:spcAft>
                <a:spcPts val="0"/>
              </a:spcAft>
              <a:buClr>
                <a:schemeClr val="dk1"/>
              </a:buClr>
              <a:buSzPts val="1100"/>
              <a:buFont typeface="Arial"/>
              <a:buNone/>
            </a:pPr>
            <a:endParaRPr/>
          </a:p>
          <a:p>
            <a:pPr marL="0" lvl="0" indent="0">
              <a:spcBef>
                <a:spcPts val="0"/>
              </a:spcBef>
              <a:spcAft>
                <a:spcPts val="0"/>
              </a:spcAft>
              <a:buClr>
                <a:schemeClr val="dk1"/>
              </a:buClr>
              <a:buSzPts val="1100"/>
              <a:buFont typeface="Arial"/>
              <a:buNone/>
            </a:pPr>
            <a:endParaRPr/>
          </a:p>
          <a:p>
            <a:pPr marL="0" lvl="0" indent="0">
              <a:spcBef>
                <a:spcPts val="0"/>
              </a:spcBef>
              <a:spcAft>
                <a:spcPts val="0"/>
              </a:spcAft>
              <a:buClr>
                <a:schemeClr val="dk1"/>
              </a:buClr>
              <a:buSzPts val="1100"/>
              <a:buFont typeface="Arial"/>
              <a:buNone/>
            </a:pPr>
            <a:endParaRPr/>
          </a:p>
          <a:p>
            <a:pPr marL="0" lvl="0" indent="0">
              <a:spcBef>
                <a:spcPts val="0"/>
              </a:spcBef>
              <a:spcAft>
                <a:spcPts val="0"/>
              </a:spcAft>
              <a:buClr>
                <a:schemeClr val="dk1"/>
              </a:buClr>
              <a:buSzPts val="1100"/>
              <a:buFont typeface="Arial"/>
              <a:buNone/>
            </a:pPr>
            <a:endParaRPr/>
          </a:p>
          <a:p>
            <a:pPr marL="0" lvl="0" indent="0">
              <a:spcBef>
                <a:spcPts val="0"/>
              </a:spcBef>
              <a:spcAft>
                <a:spcPts val="0"/>
              </a:spcAft>
              <a:buClr>
                <a:schemeClr val="dk1"/>
              </a:buClr>
              <a:buSzPts val="1100"/>
              <a:buFont typeface="Arial"/>
              <a:buNone/>
            </a:pPr>
            <a:endParaRPr/>
          </a:p>
          <a:p>
            <a:pPr marL="0" lvl="0" indent="0">
              <a:spcBef>
                <a:spcPts val="0"/>
              </a:spcBef>
              <a:spcAft>
                <a:spcPts val="0"/>
              </a:spcAft>
              <a:buNone/>
            </a:pPr>
            <a:endParaRPr/>
          </a:p>
        </p:txBody>
      </p:sp>
      <p:sp>
        <p:nvSpPr>
          <p:cNvPr id="475" name="Shape 475"/>
          <p:cNvSpPr txBox="1">
            <a:spLocks noGrp="1"/>
          </p:cNvSpPr>
          <p:nvPr>
            <p:ph type="body" idx="1"/>
          </p:nvPr>
        </p:nvSpPr>
        <p:spPr>
          <a:xfrm>
            <a:off x="311700" y="1396500"/>
            <a:ext cx="8291400" cy="2028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000">
                <a:solidFill>
                  <a:srgbClr val="000000"/>
                </a:solidFill>
              </a:rPr>
              <a:t>Take away:</a:t>
            </a:r>
            <a:endParaRPr sz="2000">
              <a:solidFill>
                <a:srgbClr val="000000"/>
              </a:solidFill>
            </a:endParaRPr>
          </a:p>
          <a:p>
            <a:pPr marL="457200" lvl="0" indent="-342900" rtl="0">
              <a:spcBef>
                <a:spcPts val="1600"/>
              </a:spcBef>
              <a:spcAft>
                <a:spcPts val="0"/>
              </a:spcAft>
              <a:buClr>
                <a:srgbClr val="000000"/>
              </a:buClr>
              <a:buSzPts val="1800"/>
              <a:buChar char="●"/>
            </a:pPr>
            <a:r>
              <a:rPr lang="en">
                <a:solidFill>
                  <a:srgbClr val="000000"/>
                </a:solidFill>
              </a:rPr>
              <a:t>Decision tree for influential factors and traffic volume/charging pattern.</a:t>
            </a:r>
            <a:endParaRPr>
              <a:solidFill>
                <a:srgbClr val="000000"/>
              </a:solidFill>
            </a:endParaRPr>
          </a:p>
          <a:p>
            <a:pPr marL="457200" lvl="0" indent="-342900" rtl="0">
              <a:spcBef>
                <a:spcPts val="0"/>
              </a:spcBef>
              <a:spcAft>
                <a:spcPts val="0"/>
              </a:spcAft>
              <a:buClr>
                <a:srgbClr val="000000"/>
              </a:buClr>
              <a:buSzPts val="1800"/>
              <a:buChar char="●"/>
            </a:pPr>
            <a:r>
              <a:rPr lang="en">
                <a:solidFill>
                  <a:srgbClr val="000000"/>
                </a:solidFill>
              </a:rPr>
              <a:t>No accuracy testing was done.</a:t>
            </a:r>
            <a:endParaRPr>
              <a:solidFill>
                <a:srgbClr val="000000"/>
              </a:solidFill>
            </a:endParaRPr>
          </a:p>
          <a:p>
            <a:pPr marL="457200" lvl="0" indent="-342900" rtl="0">
              <a:spcBef>
                <a:spcPts val="0"/>
              </a:spcBef>
              <a:spcAft>
                <a:spcPts val="0"/>
              </a:spcAft>
              <a:buClr>
                <a:srgbClr val="000000"/>
              </a:buClr>
              <a:buSzPts val="1800"/>
              <a:buChar char="●"/>
            </a:pPr>
            <a:r>
              <a:rPr lang="en">
                <a:solidFill>
                  <a:srgbClr val="000000"/>
                </a:solidFill>
              </a:rPr>
              <a:t>Too many assumptions on EVs charging profile.</a:t>
            </a:r>
            <a:endParaRPr>
              <a:solidFill>
                <a:srgbClr val="000000"/>
              </a:solidFill>
            </a:endParaRPr>
          </a:p>
          <a:p>
            <a:pPr marL="457200" lvl="0" indent="-342900">
              <a:spcBef>
                <a:spcPts val="0"/>
              </a:spcBef>
              <a:spcAft>
                <a:spcPts val="0"/>
              </a:spcAft>
              <a:buClr>
                <a:srgbClr val="000000"/>
              </a:buClr>
              <a:buSzPts val="1800"/>
              <a:buChar char="●"/>
            </a:pPr>
            <a:r>
              <a:rPr lang="en">
                <a:solidFill>
                  <a:srgbClr val="000000"/>
                </a:solidFill>
              </a:rPr>
              <a:t>No comparison/benchmark model to compare the effectiveness of the model.</a:t>
            </a:r>
            <a:endParaRPr>
              <a:solidFill>
                <a:srgbClr val="000000"/>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Shape 480"/>
          <p:cNvSpPr txBox="1">
            <a:spLocks noGrp="1"/>
          </p:cNvSpPr>
          <p:nvPr>
            <p:ph type="title"/>
          </p:nvPr>
        </p:nvSpPr>
        <p:spPr>
          <a:xfrm>
            <a:off x="311700" y="445025"/>
            <a:ext cx="8520600" cy="12609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Approach Two: Load Data</a:t>
            </a:r>
            <a:endParaRPr/>
          </a:p>
          <a:p>
            <a:pPr marL="0" lvl="0" indent="0">
              <a:spcBef>
                <a:spcPts val="0"/>
              </a:spcBef>
              <a:spcAft>
                <a:spcPts val="0"/>
              </a:spcAft>
              <a:buNone/>
            </a:pPr>
            <a:r>
              <a:rPr lang="en" sz="1200">
                <a:solidFill>
                  <a:srgbClr val="666666"/>
                </a:solidFill>
              </a:rPr>
              <a:t>Titles: </a:t>
            </a:r>
            <a:endParaRPr sz="1200">
              <a:solidFill>
                <a:srgbClr val="666666"/>
              </a:solidFill>
            </a:endParaRPr>
          </a:p>
          <a:p>
            <a:pPr marL="457200" lvl="0" indent="-304800" rtl="0">
              <a:spcBef>
                <a:spcPts val="0"/>
              </a:spcBef>
              <a:spcAft>
                <a:spcPts val="0"/>
              </a:spcAft>
              <a:buClr>
                <a:srgbClr val="666666"/>
              </a:buClr>
              <a:buSzPts val="1200"/>
              <a:buChar char="-"/>
            </a:pPr>
            <a:r>
              <a:rPr lang="en" sz="1200">
                <a:solidFill>
                  <a:srgbClr val="666666"/>
                </a:solidFill>
              </a:rPr>
              <a:t>Modified Pattern Sequence-based Forecasting for Electric Vehicle Charging Stations</a:t>
            </a:r>
            <a:endParaRPr sz="1200">
              <a:solidFill>
                <a:srgbClr val="666666"/>
              </a:solidFill>
            </a:endParaRPr>
          </a:p>
          <a:p>
            <a:pPr marL="457200" lvl="0" indent="-304800" rtl="0">
              <a:spcBef>
                <a:spcPts val="0"/>
              </a:spcBef>
              <a:spcAft>
                <a:spcPts val="0"/>
              </a:spcAft>
              <a:buClr>
                <a:srgbClr val="666666"/>
              </a:buClr>
              <a:buSzPts val="1200"/>
              <a:buChar char="-"/>
            </a:pPr>
            <a:r>
              <a:rPr lang="en" sz="1200">
                <a:solidFill>
                  <a:srgbClr val="666666"/>
                </a:solidFill>
              </a:rPr>
              <a:t>Fast Demand Forecast of Electric Vehicle Charging Stations for Cell Phone Application	</a:t>
            </a:r>
            <a:endParaRPr sz="1200">
              <a:solidFill>
                <a:srgbClr val="666666"/>
              </a:solidFill>
            </a:endParaRPr>
          </a:p>
          <a:p>
            <a:pPr marL="457200" lvl="0" indent="-304800" rtl="0">
              <a:spcBef>
                <a:spcPts val="0"/>
              </a:spcBef>
              <a:spcAft>
                <a:spcPts val="0"/>
              </a:spcAft>
              <a:buClr>
                <a:srgbClr val="666666"/>
              </a:buClr>
              <a:buSzPts val="1200"/>
              <a:buChar char="-"/>
            </a:pPr>
            <a:r>
              <a:rPr lang="en" sz="1200">
                <a:solidFill>
                  <a:srgbClr val="666666"/>
                </a:solidFill>
              </a:rPr>
              <a:t>Forecasting the EV charging load based on customer profile or station measurement?</a:t>
            </a:r>
            <a:endParaRPr sz="1200">
              <a:solidFill>
                <a:srgbClr val="666666"/>
              </a:solidFill>
            </a:endParaRPr>
          </a:p>
        </p:txBody>
      </p:sp>
      <p:sp>
        <p:nvSpPr>
          <p:cNvPr id="481" name="Shape 481"/>
          <p:cNvSpPr txBox="1">
            <a:spLocks noGrp="1"/>
          </p:cNvSpPr>
          <p:nvPr>
            <p:ph type="body" idx="1"/>
          </p:nvPr>
        </p:nvSpPr>
        <p:spPr>
          <a:xfrm>
            <a:off x="311700" y="1705925"/>
            <a:ext cx="8492700" cy="3087000"/>
          </a:xfrm>
          <a:prstGeom prst="rect">
            <a:avLst/>
          </a:prstGeom>
        </p:spPr>
        <p:txBody>
          <a:bodyPr spcFirstLastPara="1" wrap="square" lIns="91425" tIns="91425" rIns="91425" bIns="91425" anchor="t" anchorCtr="0">
            <a:noAutofit/>
          </a:bodyPr>
          <a:lstStyle/>
          <a:p>
            <a:pPr marL="0" lvl="0" indent="0">
              <a:lnSpc>
                <a:spcPct val="100000"/>
              </a:lnSpc>
              <a:spcBef>
                <a:spcPts val="0"/>
              </a:spcBef>
              <a:spcAft>
                <a:spcPts val="0"/>
              </a:spcAft>
              <a:buNone/>
            </a:pPr>
            <a:r>
              <a:rPr lang="en">
                <a:solidFill>
                  <a:srgbClr val="000000"/>
                </a:solidFill>
              </a:rPr>
              <a:t>Summary:</a:t>
            </a:r>
            <a:endParaRPr>
              <a:solidFill>
                <a:srgbClr val="000000"/>
              </a:solidFill>
            </a:endParaRPr>
          </a:p>
          <a:p>
            <a:pPr marL="457200" lvl="0" indent="-330200" rtl="0">
              <a:lnSpc>
                <a:spcPct val="100000"/>
              </a:lnSpc>
              <a:spcBef>
                <a:spcPts val="1600"/>
              </a:spcBef>
              <a:spcAft>
                <a:spcPts val="0"/>
              </a:spcAft>
              <a:buClr>
                <a:srgbClr val="000000"/>
              </a:buClr>
              <a:buSzPts val="1600"/>
              <a:buChar char="-"/>
            </a:pPr>
            <a:r>
              <a:rPr lang="en" sz="1600">
                <a:solidFill>
                  <a:srgbClr val="000000"/>
                </a:solidFill>
              </a:rPr>
              <a:t>K-NN, ARIMA, Pattern Sequence Forecasting (PSF), Modified PSF,</a:t>
            </a:r>
            <a:endParaRPr sz="1600">
              <a:solidFill>
                <a:srgbClr val="000000"/>
              </a:solidFill>
            </a:endParaRPr>
          </a:p>
          <a:p>
            <a:pPr marL="457200" lvl="0" indent="-330200" rtl="0">
              <a:lnSpc>
                <a:spcPct val="100000"/>
              </a:lnSpc>
              <a:spcBef>
                <a:spcPts val="0"/>
              </a:spcBef>
              <a:spcAft>
                <a:spcPts val="0"/>
              </a:spcAft>
              <a:buClr>
                <a:srgbClr val="000000"/>
              </a:buClr>
              <a:buSzPts val="1600"/>
              <a:buChar char="-"/>
            </a:pPr>
            <a:r>
              <a:rPr lang="en" sz="1600">
                <a:solidFill>
                  <a:srgbClr val="000000"/>
                </a:solidFill>
              </a:rPr>
              <a:t>K-NN and weighted k-NN, new method proposed (TWDP),</a:t>
            </a:r>
            <a:endParaRPr sz="1600">
              <a:solidFill>
                <a:srgbClr val="000000"/>
              </a:solidFill>
            </a:endParaRPr>
          </a:p>
          <a:p>
            <a:pPr marL="457200" lvl="0" indent="-330200" rtl="0">
              <a:lnSpc>
                <a:spcPct val="100000"/>
              </a:lnSpc>
              <a:spcBef>
                <a:spcPts val="0"/>
              </a:spcBef>
              <a:spcAft>
                <a:spcPts val="0"/>
              </a:spcAft>
              <a:buClr>
                <a:srgbClr val="000000"/>
              </a:buClr>
              <a:buSzPts val="1600"/>
              <a:buChar char="-"/>
            </a:pPr>
            <a:r>
              <a:rPr lang="en" sz="1600">
                <a:solidFill>
                  <a:srgbClr val="000000"/>
                </a:solidFill>
              </a:rPr>
              <a:t>TWDP-NN, MPSF, SVR, RF</a:t>
            </a:r>
            <a:endParaRPr sz="1600">
              <a:solidFill>
                <a:srgbClr val="000000"/>
              </a:solidFill>
            </a:endParaRPr>
          </a:p>
          <a:p>
            <a:pPr marL="457200" lvl="0" indent="0" rtl="0">
              <a:lnSpc>
                <a:spcPct val="100000"/>
              </a:lnSpc>
              <a:spcBef>
                <a:spcPts val="1600"/>
              </a:spcBef>
              <a:spcAft>
                <a:spcPts val="0"/>
              </a:spcAft>
              <a:buNone/>
            </a:pPr>
            <a:r>
              <a:rPr lang="en" sz="1600">
                <a:solidFill>
                  <a:srgbClr val="000000"/>
                </a:solidFill>
              </a:rPr>
              <a:t>Eight models tested for forecasting of energy consumption at individual EV charging outlets.</a:t>
            </a:r>
            <a:endParaRPr sz="1600">
              <a:solidFill>
                <a:srgbClr val="000000"/>
              </a:solidFill>
            </a:endParaRPr>
          </a:p>
          <a:p>
            <a:pPr marL="0" lvl="0" indent="0" rtl="0">
              <a:lnSpc>
                <a:spcPct val="100000"/>
              </a:lnSpc>
              <a:spcBef>
                <a:spcPts val="1600"/>
              </a:spcBef>
              <a:spcAft>
                <a:spcPts val="0"/>
              </a:spcAft>
              <a:buNone/>
            </a:pPr>
            <a:r>
              <a:rPr lang="en">
                <a:solidFill>
                  <a:schemeClr val="dk1"/>
                </a:solidFill>
              </a:rPr>
              <a:t>Data: Historical load data from outlets that have more than 60 effective days of data (start time, end time, energy drawn). These outlets are installed on UCLA campus</a:t>
            </a:r>
            <a:endParaRPr>
              <a:solidFill>
                <a:schemeClr val="dk1"/>
              </a:solidFill>
            </a:endParaRPr>
          </a:p>
          <a:p>
            <a:pPr marL="0" lvl="0" indent="0" rtl="0">
              <a:lnSpc>
                <a:spcPct val="100000"/>
              </a:lnSpc>
              <a:spcBef>
                <a:spcPts val="160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rtl="0">
              <a:lnSpc>
                <a:spcPct val="100000"/>
              </a:lnSpc>
              <a:spcBef>
                <a:spcPts val="0"/>
              </a:spcBef>
              <a:spcAft>
                <a:spcPts val="1600"/>
              </a:spcAft>
              <a:buNone/>
            </a:pPr>
            <a:endParaRPr sz="1600">
              <a:solidFill>
                <a:srgbClr val="00000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a:xfrm>
            <a:off x="311700" y="445025"/>
            <a:ext cx="8520600" cy="1260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Approach Two: Load Data</a:t>
            </a:r>
            <a:endParaRPr/>
          </a:p>
          <a:p>
            <a:pPr marL="0" lvl="0" indent="0" rtl="0">
              <a:spcBef>
                <a:spcPts val="0"/>
              </a:spcBef>
              <a:spcAft>
                <a:spcPts val="0"/>
              </a:spcAft>
              <a:buNone/>
            </a:pPr>
            <a:r>
              <a:rPr lang="en" sz="1200">
                <a:solidFill>
                  <a:srgbClr val="666666"/>
                </a:solidFill>
              </a:rPr>
              <a:t>Titles: </a:t>
            </a:r>
            <a:endParaRPr sz="1200">
              <a:solidFill>
                <a:srgbClr val="666666"/>
              </a:solidFill>
            </a:endParaRPr>
          </a:p>
          <a:p>
            <a:pPr marL="457200" lvl="0" indent="-304800" rtl="0">
              <a:spcBef>
                <a:spcPts val="0"/>
              </a:spcBef>
              <a:spcAft>
                <a:spcPts val="0"/>
              </a:spcAft>
              <a:buClr>
                <a:srgbClr val="666666"/>
              </a:buClr>
              <a:buSzPts val="1200"/>
              <a:buChar char="-"/>
            </a:pPr>
            <a:r>
              <a:rPr lang="en" sz="1200">
                <a:solidFill>
                  <a:srgbClr val="666666"/>
                </a:solidFill>
              </a:rPr>
              <a:t>Modified Pattern Sequence-based Forecasting for Electric Vehicle Charging Stations</a:t>
            </a:r>
            <a:endParaRPr sz="1200">
              <a:solidFill>
                <a:srgbClr val="666666"/>
              </a:solidFill>
            </a:endParaRPr>
          </a:p>
          <a:p>
            <a:pPr marL="457200" lvl="0" indent="-304800" rtl="0">
              <a:spcBef>
                <a:spcPts val="0"/>
              </a:spcBef>
              <a:spcAft>
                <a:spcPts val="0"/>
              </a:spcAft>
              <a:buClr>
                <a:srgbClr val="666666"/>
              </a:buClr>
              <a:buSzPts val="1200"/>
              <a:buChar char="-"/>
            </a:pPr>
            <a:r>
              <a:rPr lang="en" sz="1200">
                <a:solidFill>
                  <a:srgbClr val="666666"/>
                </a:solidFill>
              </a:rPr>
              <a:t>Fast Demand Forecast of Electric Vehicle Charging Stations for Cell Phone Application	</a:t>
            </a:r>
            <a:endParaRPr sz="1200">
              <a:solidFill>
                <a:srgbClr val="666666"/>
              </a:solidFill>
            </a:endParaRPr>
          </a:p>
          <a:p>
            <a:pPr marL="457200" lvl="0" indent="-304800" rtl="0">
              <a:spcBef>
                <a:spcPts val="0"/>
              </a:spcBef>
              <a:spcAft>
                <a:spcPts val="0"/>
              </a:spcAft>
              <a:buClr>
                <a:srgbClr val="666666"/>
              </a:buClr>
              <a:buSzPts val="1200"/>
              <a:buChar char="-"/>
            </a:pPr>
            <a:r>
              <a:rPr lang="en" sz="1200">
                <a:solidFill>
                  <a:srgbClr val="666666"/>
                </a:solidFill>
              </a:rPr>
              <a:t>Forecasting the EV charging load based on customer profile or station measurement?</a:t>
            </a:r>
            <a:endParaRPr sz="1200">
              <a:solidFill>
                <a:srgbClr val="666666"/>
              </a:solidFill>
            </a:endParaRPr>
          </a:p>
          <a:p>
            <a:pPr marL="0" lvl="0" indent="0" rtl="0">
              <a:spcBef>
                <a:spcPts val="0"/>
              </a:spcBef>
              <a:spcAft>
                <a:spcPts val="0"/>
              </a:spcAft>
              <a:buNone/>
            </a:pPr>
            <a:endParaRPr/>
          </a:p>
        </p:txBody>
      </p:sp>
      <p:sp>
        <p:nvSpPr>
          <p:cNvPr id="487" name="Shape 487"/>
          <p:cNvSpPr txBox="1">
            <a:spLocks noGrp="1"/>
          </p:cNvSpPr>
          <p:nvPr>
            <p:ph type="body" idx="1"/>
          </p:nvPr>
        </p:nvSpPr>
        <p:spPr>
          <a:xfrm>
            <a:off x="311700" y="1890600"/>
            <a:ext cx="3895200" cy="3252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rgbClr val="000000"/>
                </a:solidFill>
              </a:rPr>
              <a:t>Methodology:</a:t>
            </a:r>
            <a:endParaRPr>
              <a:solidFill>
                <a:srgbClr val="000000"/>
              </a:solidFill>
            </a:endParaRPr>
          </a:p>
          <a:p>
            <a:pPr marL="457200" lvl="0" indent="-342900" rtl="0">
              <a:spcBef>
                <a:spcPts val="1600"/>
              </a:spcBef>
              <a:spcAft>
                <a:spcPts val="0"/>
              </a:spcAft>
              <a:buClr>
                <a:srgbClr val="000000"/>
              </a:buClr>
              <a:buSzPts val="1800"/>
              <a:buChar char="●"/>
            </a:pPr>
            <a:r>
              <a:rPr lang="en">
                <a:solidFill>
                  <a:srgbClr val="000000"/>
                </a:solidFill>
              </a:rPr>
              <a:t>K-Nearest Neighbor</a:t>
            </a:r>
            <a:endParaRPr>
              <a:solidFill>
                <a:srgbClr val="000000"/>
              </a:solidFill>
            </a:endParaRPr>
          </a:p>
          <a:p>
            <a:pPr marL="914400" lvl="1" indent="-317500" rtl="0">
              <a:spcBef>
                <a:spcPts val="0"/>
              </a:spcBef>
              <a:spcAft>
                <a:spcPts val="0"/>
              </a:spcAft>
              <a:buClr>
                <a:srgbClr val="000000"/>
              </a:buClr>
              <a:buSzPts val="1400"/>
              <a:buChar char="○"/>
            </a:pPr>
            <a:r>
              <a:rPr lang="en">
                <a:solidFill>
                  <a:srgbClr val="000000"/>
                </a:solidFill>
              </a:rPr>
              <a:t>Time weighted Dot Product</a:t>
            </a:r>
            <a:endParaRPr>
              <a:solidFill>
                <a:srgbClr val="000000"/>
              </a:solidFill>
            </a:endParaRPr>
          </a:p>
          <a:p>
            <a:pPr marL="1371600" lvl="2" indent="-317500" rtl="0">
              <a:spcBef>
                <a:spcPts val="0"/>
              </a:spcBef>
              <a:spcAft>
                <a:spcPts val="0"/>
              </a:spcAft>
              <a:buClr>
                <a:srgbClr val="000000"/>
              </a:buClr>
              <a:buSzPts val="1400"/>
              <a:buChar char="■"/>
            </a:pPr>
            <a:r>
              <a:rPr lang="en">
                <a:solidFill>
                  <a:srgbClr val="000000"/>
                </a:solidFill>
              </a:rPr>
              <a:t>Polynomial kernel similarity</a:t>
            </a:r>
            <a:endParaRPr>
              <a:solidFill>
                <a:srgbClr val="000000"/>
              </a:solidFill>
            </a:endParaRPr>
          </a:p>
          <a:p>
            <a:pPr marL="1371600" lvl="2" indent="-317500" rtl="0">
              <a:spcBef>
                <a:spcPts val="0"/>
              </a:spcBef>
              <a:spcAft>
                <a:spcPts val="0"/>
              </a:spcAft>
              <a:buClr>
                <a:srgbClr val="000000"/>
              </a:buClr>
              <a:buSzPts val="1400"/>
              <a:buChar char="■"/>
            </a:pPr>
            <a:r>
              <a:rPr lang="en">
                <a:solidFill>
                  <a:srgbClr val="000000"/>
                </a:solidFill>
              </a:rPr>
              <a:t>+ Linear time weighting </a:t>
            </a:r>
            <a:endParaRPr>
              <a:solidFill>
                <a:srgbClr val="000000"/>
              </a:solidFill>
            </a:endParaRPr>
          </a:p>
        </p:txBody>
      </p:sp>
      <p:pic>
        <p:nvPicPr>
          <p:cNvPr id="488" name="Shape 488"/>
          <p:cNvPicPr preferRelativeResize="0"/>
          <p:nvPr/>
        </p:nvPicPr>
        <p:blipFill>
          <a:blip r:embed="rId3">
            <a:alphaModFix/>
          </a:blip>
          <a:stretch>
            <a:fillRect/>
          </a:stretch>
        </p:blipFill>
        <p:spPr>
          <a:xfrm>
            <a:off x="4072375" y="1815875"/>
            <a:ext cx="3962425" cy="3199499"/>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Shape 493"/>
          <p:cNvSpPr txBox="1">
            <a:spLocks noGrp="1"/>
          </p:cNvSpPr>
          <p:nvPr>
            <p:ph type="title"/>
          </p:nvPr>
        </p:nvSpPr>
        <p:spPr>
          <a:xfrm>
            <a:off x="311700" y="445025"/>
            <a:ext cx="8520600" cy="12804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SzPts val="1100"/>
              <a:buFont typeface="Arial"/>
              <a:buNone/>
            </a:pPr>
            <a:r>
              <a:rPr lang="en"/>
              <a:t>Approach Two: Load Data</a:t>
            </a:r>
            <a:endParaRPr/>
          </a:p>
          <a:p>
            <a:pPr marL="0" lvl="0" indent="0" rtl="0">
              <a:spcBef>
                <a:spcPts val="0"/>
              </a:spcBef>
              <a:spcAft>
                <a:spcPts val="0"/>
              </a:spcAft>
              <a:buClr>
                <a:srgbClr val="000000"/>
              </a:buClr>
              <a:buSzPts val="1100"/>
              <a:buFont typeface="Arial"/>
              <a:buNone/>
            </a:pPr>
            <a:r>
              <a:rPr lang="en" sz="1200">
                <a:solidFill>
                  <a:srgbClr val="666666"/>
                </a:solidFill>
              </a:rPr>
              <a:t>Titles: </a:t>
            </a:r>
            <a:endParaRPr sz="1200">
              <a:solidFill>
                <a:srgbClr val="666666"/>
              </a:solidFill>
            </a:endParaRPr>
          </a:p>
          <a:p>
            <a:pPr marL="457200" lvl="0" indent="-304800" rtl="0">
              <a:spcBef>
                <a:spcPts val="0"/>
              </a:spcBef>
              <a:spcAft>
                <a:spcPts val="0"/>
              </a:spcAft>
              <a:buClr>
                <a:srgbClr val="666666"/>
              </a:buClr>
              <a:buSzPts val="1200"/>
              <a:buChar char="-"/>
            </a:pPr>
            <a:r>
              <a:rPr lang="en" sz="1200">
                <a:solidFill>
                  <a:srgbClr val="666666"/>
                </a:solidFill>
              </a:rPr>
              <a:t>Modified Pattern Sequence-based Forecasting for Electric Vehicle Charging Stations</a:t>
            </a:r>
            <a:endParaRPr sz="1200">
              <a:solidFill>
                <a:srgbClr val="666666"/>
              </a:solidFill>
            </a:endParaRPr>
          </a:p>
          <a:p>
            <a:pPr marL="457200" lvl="0" indent="-304800" rtl="0">
              <a:spcBef>
                <a:spcPts val="0"/>
              </a:spcBef>
              <a:spcAft>
                <a:spcPts val="0"/>
              </a:spcAft>
              <a:buClr>
                <a:srgbClr val="666666"/>
              </a:buClr>
              <a:buSzPts val="1200"/>
              <a:buChar char="-"/>
            </a:pPr>
            <a:r>
              <a:rPr lang="en" sz="1200">
                <a:solidFill>
                  <a:srgbClr val="666666"/>
                </a:solidFill>
              </a:rPr>
              <a:t>Fast Demand Forecast of Electric Vehicle Charging Stations for Cell Phone Application	</a:t>
            </a:r>
            <a:endParaRPr sz="1200">
              <a:solidFill>
                <a:srgbClr val="666666"/>
              </a:solidFill>
            </a:endParaRPr>
          </a:p>
          <a:p>
            <a:pPr marL="457200" lvl="0" indent="-304800" rtl="0">
              <a:spcBef>
                <a:spcPts val="0"/>
              </a:spcBef>
              <a:spcAft>
                <a:spcPts val="0"/>
              </a:spcAft>
              <a:buClr>
                <a:srgbClr val="666666"/>
              </a:buClr>
              <a:buSzPts val="1200"/>
              <a:buChar char="-"/>
            </a:pPr>
            <a:r>
              <a:rPr lang="en" sz="1200">
                <a:solidFill>
                  <a:srgbClr val="666666"/>
                </a:solidFill>
              </a:rPr>
              <a:t>Forecasting the EV charging load based on customer profile or station measurement?</a:t>
            </a:r>
            <a:endParaRPr sz="1200">
              <a:solidFill>
                <a:srgbClr val="666666"/>
              </a:solidFill>
            </a:endParaRPr>
          </a:p>
          <a:p>
            <a:pPr marL="0" lvl="0" indent="0" rtl="0">
              <a:spcBef>
                <a:spcPts val="0"/>
              </a:spcBef>
              <a:spcAft>
                <a:spcPts val="0"/>
              </a:spcAft>
              <a:buClr>
                <a:srgbClr val="000000"/>
              </a:buClr>
              <a:buSzPts val="1100"/>
              <a:buFont typeface="Arial"/>
              <a:buNone/>
            </a:pPr>
            <a:endParaRPr sz="1400">
              <a:solidFill>
                <a:srgbClr val="000000"/>
              </a:solidFill>
            </a:endParaRPr>
          </a:p>
          <a:p>
            <a:pPr marL="0" lvl="0" indent="0" rtl="0">
              <a:spcBef>
                <a:spcPts val="0"/>
              </a:spcBef>
              <a:spcAft>
                <a:spcPts val="0"/>
              </a:spcAft>
              <a:buNone/>
            </a:pPr>
            <a:endParaRPr/>
          </a:p>
        </p:txBody>
      </p:sp>
      <p:pic>
        <p:nvPicPr>
          <p:cNvPr id="494" name="Shape 494"/>
          <p:cNvPicPr preferRelativeResize="0"/>
          <p:nvPr/>
        </p:nvPicPr>
        <p:blipFill>
          <a:blip r:embed="rId3">
            <a:alphaModFix/>
          </a:blip>
          <a:stretch>
            <a:fillRect/>
          </a:stretch>
        </p:blipFill>
        <p:spPr>
          <a:xfrm>
            <a:off x="4872650" y="1900550"/>
            <a:ext cx="4215375" cy="2783176"/>
          </a:xfrm>
          <a:prstGeom prst="rect">
            <a:avLst/>
          </a:prstGeom>
          <a:noFill/>
          <a:ln>
            <a:noFill/>
          </a:ln>
        </p:spPr>
      </p:pic>
      <p:sp>
        <p:nvSpPr>
          <p:cNvPr id="495" name="Shape 495"/>
          <p:cNvSpPr txBox="1">
            <a:spLocks noGrp="1"/>
          </p:cNvSpPr>
          <p:nvPr>
            <p:ph type="body" idx="1"/>
          </p:nvPr>
        </p:nvSpPr>
        <p:spPr>
          <a:xfrm>
            <a:off x="344000" y="1755475"/>
            <a:ext cx="8520600" cy="3252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000000"/>
                </a:solidFill>
              </a:rPr>
              <a:t>Methodology:</a:t>
            </a:r>
            <a:endParaRPr>
              <a:solidFill>
                <a:srgbClr val="000000"/>
              </a:solidFill>
            </a:endParaRPr>
          </a:p>
          <a:p>
            <a:pPr marL="457200" lvl="0" indent="-342900" rtl="0">
              <a:spcBef>
                <a:spcPts val="1600"/>
              </a:spcBef>
              <a:spcAft>
                <a:spcPts val="0"/>
              </a:spcAft>
              <a:buClr>
                <a:srgbClr val="000000"/>
              </a:buClr>
              <a:buSzPts val="1800"/>
              <a:buChar char="●"/>
            </a:pPr>
            <a:r>
              <a:rPr lang="en">
                <a:solidFill>
                  <a:srgbClr val="000000"/>
                </a:solidFill>
              </a:rPr>
              <a:t>ARIMA</a:t>
            </a:r>
            <a:endParaRPr>
              <a:solidFill>
                <a:srgbClr val="000000"/>
              </a:solidFill>
            </a:endParaRPr>
          </a:p>
          <a:p>
            <a:pPr marL="457200" lvl="0" indent="-342900" rtl="0">
              <a:spcBef>
                <a:spcPts val="0"/>
              </a:spcBef>
              <a:spcAft>
                <a:spcPts val="0"/>
              </a:spcAft>
              <a:buClr>
                <a:srgbClr val="000000"/>
              </a:buClr>
              <a:buSzPts val="1800"/>
              <a:buChar char="●"/>
            </a:pPr>
            <a:r>
              <a:rPr lang="en">
                <a:solidFill>
                  <a:srgbClr val="000000"/>
                </a:solidFill>
              </a:rPr>
              <a:t>Pattern Sequence-base Forecasting (PSF) </a:t>
            </a:r>
            <a:endParaRPr>
              <a:solidFill>
                <a:srgbClr val="000000"/>
              </a:solidFill>
            </a:endParaRPr>
          </a:p>
          <a:p>
            <a:pPr marL="914400" lvl="1" indent="-317500" rtl="0">
              <a:spcBef>
                <a:spcPts val="0"/>
              </a:spcBef>
              <a:spcAft>
                <a:spcPts val="0"/>
              </a:spcAft>
              <a:buClr>
                <a:srgbClr val="000000"/>
              </a:buClr>
              <a:buSzPts val="1400"/>
              <a:buChar char="○"/>
            </a:pPr>
            <a:r>
              <a:rPr lang="en">
                <a:solidFill>
                  <a:srgbClr val="000000"/>
                </a:solidFill>
              </a:rPr>
              <a:t>Dimension Reduction</a:t>
            </a:r>
            <a:endParaRPr>
              <a:solidFill>
                <a:srgbClr val="000000"/>
              </a:solidFill>
            </a:endParaRPr>
          </a:p>
          <a:p>
            <a:pPr marL="0" lvl="0" indent="0" rtl="0">
              <a:spcBef>
                <a:spcPts val="1600"/>
              </a:spcBef>
              <a:spcAft>
                <a:spcPts val="0"/>
              </a:spcAft>
              <a:buNone/>
            </a:pPr>
            <a:endParaRPr>
              <a:solidFill>
                <a:srgbClr val="000000"/>
              </a:solidFill>
            </a:endParaRPr>
          </a:p>
          <a:p>
            <a:pPr marL="457200" lvl="0" indent="-342900" rtl="0">
              <a:spcBef>
                <a:spcPts val="1600"/>
              </a:spcBef>
              <a:spcAft>
                <a:spcPts val="0"/>
              </a:spcAft>
              <a:buClr>
                <a:srgbClr val="000000"/>
              </a:buClr>
              <a:buSzPts val="1800"/>
              <a:buChar char="●"/>
            </a:pPr>
            <a:r>
              <a:rPr lang="en">
                <a:solidFill>
                  <a:srgbClr val="000000"/>
                </a:solidFill>
              </a:rPr>
              <a:t>Modified PSF</a:t>
            </a:r>
            <a:endParaRPr>
              <a:solidFill>
                <a:srgbClr val="000000"/>
              </a:solidFill>
            </a:endParaRPr>
          </a:p>
          <a:p>
            <a:pPr marL="914400" lvl="1" indent="-317500" rtl="0">
              <a:spcBef>
                <a:spcPts val="0"/>
              </a:spcBef>
              <a:spcAft>
                <a:spcPts val="0"/>
              </a:spcAft>
              <a:buClr>
                <a:srgbClr val="000000"/>
              </a:buClr>
              <a:buSzPts val="1400"/>
              <a:buChar char="○"/>
            </a:pPr>
            <a:r>
              <a:rPr lang="en">
                <a:solidFill>
                  <a:srgbClr val="000000"/>
                </a:solidFill>
              </a:rPr>
              <a:t>PSF might present ill-condition optimum clusters</a:t>
            </a:r>
            <a:endParaRPr>
              <a:solidFill>
                <a:srgbClr val="000000"/>
              </a:solidFill>
            </a:endParaRPr>
          </a:p>
          <a:p>
            <a:pPr marL="914400" lvl="1" indent="-317500" rtl="0">
              <a:spcBef>
                <a:spcPts val="0"/>
              </a:spcBef>
              <a:spcAft>
                <a:spcPts val="0"/>
              </a:spcAft>
              <a:buClr>
                <a:srgbClr val="000000"/>
              </a:buClr>
              <a:buSzPts val="1400"/>
              <a:buChar char="○"/>
            </a:pPr>
            <a:r>
              <a:rPr lang="en">
                <a:solidFill>
                  <a:srgbClr val="000000"/>
                </a:solidFill>
              </a:rPr>
              <a:t>PSF fails when there is no match for a sequence even whose length is one. </a:t>
            </a:r>
            <a:endParaRPr>
              <a:solidFill>
                <a:srgbClr val="000000"/>
              </a:solidFill>
            </a:endParaRPr>
          </a:p>
          <a:p>
            <a:pPr marL="0" lvl="0" indent="0" rtl="0">
              <a:spcBef>
                <a:spcPts val="1600"/>
              </a:spcBef>
              <a:spcAft>
                <a:spcPts val="1600"/>
              </a:spcAft>
              <a:buNone/>
            </a:pPr>
            <a:endParaRPr>
              <a:solidFill>
                <a:srgbClr val="000000"/>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a:spLocks noGrp="1"/>
          </p:cNvSpPr>
          <p:nvPr>
            <p:ph type="body" idx="1"/>
          </p:nvPr>
        </p:nvSpPr>
        <p:spPr>
          <a:xfrm>
            <a:off x="311700" y="1950900"/>
            <a:ext cx="8140800" cy="2890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chemeClr val="dk1"/>
                </a:solidFill>
              </a:rPr>
              <a:t>Take away:</a:t>
            </a:r>
            <a:endParaRPr>
              <a:solidFill>
                <a:schemeClr val="dk1"/>
              </a:solidFill>
            </a:endParaRPr>
          </a:p>
          <a:p>
            <a:pPr marL="457200" lvl="0" indent="-342900" rtl="0">
              <a:spcBef>
                <a:spcPts val="1600"/>
              </a:spcBef>
              <a:spcAft>
                <a:spcPts val="0"/>
              </a:spcAft>
              <a:buClr>
                <a:schemeClr val="dk1"/>
              </a:buClr>
              <a:buSzPts val="1800"/>
              <a:buChar char="●"/>
            </a:pPr>
            <a:r>
              <a:rPr lang="en">
                <a:solidFill>
                  <a:schemeClr val="dk1"/>
                </a:solidFill>
              </a:rPr>
              <a:t>NN has the lowest SMAPE: previous day’s load data is very crucial to next day load forecasting.</a:t>
            </a:r>
            <a:endParaRPr>
              <a:solidFill>
                <a:schemeClr val="dk1"/>
              </a:solidFill>
            </a:endParaRPr>
          </a:p>
          <a:p>
            <a:pPr marL="457200" lvl="0" indent="-342900" rtl="0">
              <a:spcBef>
                <a:spcPts val="0"/>
              </a:spcBef>
              <a:spcAft>
                <a:spcPts val="0"/>
              </a:spcAft>
              <a:buClr>
                <a:schemeClr val="dk1"/>
              </a:buClr>
              <a:buSzPts val="1800"/>
              <a:buChar char="●"/>
            </a:pPr>
            <a:r>
              <a:rPr lang="en">
                <a:solidFill>
                  <a:schemeClr val="dk1"/>
                </a:solidFill>
              </a:rPr>
              <a:t>MPSF decreases the SMAPE by almost 30% as compared to PSF.</a:t>
            </a:r>
            <a:endParaRPr>
              <a:solidFill>
                <a:schemeClr val="dk1"/>
              </a:solidFill>
            </a:endParaRPr>
          </a:p>
          <a:p>
            <a:pPr marL="457200" lvl="0" indent="-342900" rtl="0">
              <a:spcBef>
                <a:spcPts val="0"/>
              </a:spcBef>
              <a:spcAft>
                <a:spcPts val="0"/>
              </a:spcAft>
              <a:buClr>
                <a:schemeClr val="dk1"/>
              </a:buClr>
              <a:buSzPts val="1800"/>
              <a:buChar char="●"/>
            </a:pPr>
            <a:r>
              <a:rPr lang="en">
                <a:solidFill>
                  <a:schemeClr val="dk1"/>
                </a:solidFill>
              </a:rPr>
              <a:t>TWDP dissimilarity measurement decreases the SMAPE by about 4-6%.</a:t>
            </a:r>
            <a:endParaRPr>
              <a:solidFill>
                <a:schemeClr val="dk1"/>
              </a:solidFill>
            </a:endParaRPr>
          </a:p>
          <a:p>
            <a:pPr marL="457200" lvl="0" indent="-342900" rtl="0">
              <a:spcBef>
                <a:spcPts val="0"/>
              </a:spcBef>
              <a:spcAft>
                <a:spcPts val="0"/>
              </a:spcAft>
              <a:buClr>
                <a:schemeClr val="dk1"/>
              </a:buClr>
              <a:buSzPts val="1800"/>
              <a:buChar char="●"/>
            </a:pPr>
            <a:r>
              <a:rPr lang="en">
                <a:solidFill>
                  <a:schemeClr val="dk1"/>
                </a:solidFill>
              </a:rPr>
              <a:t>SVR and RF almost double the SMAPE of NN-TWDP and MPSF</a:t>
            </a:r>
            <a:endParaRPr>
              <a:solidFill>
                <a:schemeClr val="dk1"/>
              </a:solidFill>
            </a:endParaRPr>
          </a:p>
        </p:txBody>
      </p:sp>
      <p:sp>
        <p:nvSpPr>
          <p:cNvPr id="501" name="Shape 501"/>
          <p:cNvSpPr txBox="1">
            <a:spLocks noGrp="1"/>
          </p:cNvSpPr>
          <p:nvPr>
            <p:ph type="title"/>
          </p:nvPr>
        </p:nvSpPr>
        <p:spPr>
          <a:xfrm>
            <a:off x="311700" y="445025"/>
            <a:ext cx="8520600" cy="1344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Approach Two: Load Data</a:t>
            </a:r>
            <a:endParaRPr/>
          </a:p>
          <a:p>
            <a:pPr marL="0" lvl="0" indent="0" rtl="0">
              <a:spcBef>
                <a:spcPts val="0"/>
              </a:spcBef>
              <a:spcAft>
                <a:spcPts val="0"/>
              </a:spcAft>
              <a:buNone/>
            </a:pPr>
            <a:r>
              <a:rPr lang="en" sz="1200">
                <a:solidFill>
                  <a:srgbClr val="666666"/>
                </a:solidFill>
              </a:rPr>
              <a:t>Titles: </a:t>
            </a:r>
            <a:endParaRPr sz="1200">
              <a:solidFill>
                <a:srgbClr val="666666"/>
              </a:solidFill>
            </a:endParaRPr>
          </a:p>
          <a:p>
            <a:pPr marL="457200" lvl="0" indent="-304800" rtl="0">
              <a:spcBef>
                <a:spcPts val="0"/>
              </a:spcBef>
              <a:spcAft>
                <a:spcPts val="0"/>
              </a:spcAft>
              <a:buClr>
                <a:srgbClr val="666666"/>
              </a:buClr>
              <a:buSzPts val="1200"/>
              <a:buChar char="-"/>
            </a:pPr>
            <a:r>
              <a:rPr lang="en" sz="1200">
                <a:solidFill>
                  <a:srgbClr val="666666"/>
                </a:solidFill>
              </a:rPr>
              <a:t>Modified Pattern Sequence-based Forecasting for Electric Vehicle Charging Stations</a:t>
            </a:r>
            <a:endParaRPr sz="1200">
              <a:solidFill>
                <a:srgbClr val="666666"/>
              </a:solidFill>
            </a:endParaRPr>
          </a:p>
          <a:p>
            <a:pPr marL="457200" lvl="0" indent="-304800" rtl="0">
              <a:spcBef>
                <a:spcPts val="0"/>
              </a:spcBef>
              <a:spcAft>
                <a:spcPts val="0"/>
              </a:spcAft>
              <a:buClr>
                <a:srgbClr val="666666"/>
              </a:buClr>
              <a:buSzPts val="1200"/>
              <a:buChar char="-"/>
            </a:pPr>
            <a:r>
              <a:rPr lang="en" sz="1200">
                <a:solidFill>
                  <a:srgbClr val="666666"/>
                </a:solidFill>
              </a:rPr>
              <a:t>Fast Demand Forecast of Electric Vehicle Charging Stations for Cell Phone Application	</a:t>
            </a:r>
            <a:endParaRPr sz="1200">
              <a:solidFill>
                <a:srgbClr val="666666"/>
              </a:solidFill>
            </a:endParaRPr>
          </a:p>
          <a:p>
            <a:pPr marL="457200" lvl="0" indent="-304800" rtl="0">
              <a:spcBef>
                <a:spcPts val="0"/>
              </a:spcBef>
              <a:spcAft>
                <a:spcPts val="0"/>
              </a:spcAft>
              <a:buClr>
                <a:srgbClr val="666666"/>
              </a:buClr>
              <a:buSzPts val="1200"/>
              <a:buChar char="-"/>
            </a:pPr>
            <a:r>
              <a:rPr lang="en" sz="1200">
                <a:solidFill>
                  <a:srgbClr val="666666"/>
                </a:solidFill>
              </a:rPr>
              <a:t>Forecasting the EV charging load based on customer profile or station measurement?</a:t>
            </a:r>
            <a:endParaRPr sz="1400">
              <a:solidFill>
                <a:srgbClr val="000000"/>
              </a:solidFill>
            </a:endParaRPr>
          </a:p>
          <a:p>
            <a:pPr marL="0" lvl="0" indent="0">
              <a:spcBef>
                <a:spcPts val="0"/>
              </a:spcBef>
              <a:spcAft>
                <a:spcPts val="0"/>
              </a:spcAft>
              <a:buNone/>
            </a:pPr>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body" idx="1"/>
          </p:nvPr>
        </p:nvSpPr>
        <p:spPr>
          <a:xfrm>
            <a:off x="311700" y="1191100"/>
            <a:ext cx="8520600" cy="28203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000000"/>
              </a:buClr>
              <a:buSzPts val="1800"/>
              <a:buChar char="●"/>
            </a:pPr>
            <a:r>
              <a:rPr lang="en">
                <a:solidFill>
                  <a:srgbClr val="000000"/>
                </a:solidFill>
              </a:rPr>
              <a:t>Techniques varies from time-series prediction, to regression prediction, to neural network prediction. No commonly recognized benchmark model to compare about. Can we draw connections between these methods?</a:t>
            </a:r>
            <a:endParaRPr>
              <a:solidFill>
                <a:srgbClr val="000000"/>
              </a:solidFill>
            </a:endParaRPr>
          </a:p>
          <a:p>
            <a:pPr marL="0" lvl="0" indent="0" rtl="0">
              <a:spcBef>
                <a:spcPts val="1600"/>
              </a:spcBef>
              <a:spcAft>
                <a:spcPts val="0"/>
              </a:spcAft>
              <a:buNone/>
            </a:pPr>
            <a:endParaRPr>
              <a:solidFill>
                <a:srgbClr val="000000"/>
              </a:solidFill>
            </a:endParaRPr>
          </a:p>
          <a:p>
            <a:pPr marL="457200" lvl="0" indent="-342900" rtl="0">
              <a:spcBef>
                <a:spcPts val="1600"/>
              </a:spcBef>
              <a:spcAft>
                <a:spcPts val="0"/>
              </a:spcAft>
              <a:buClr>
                <a:srgbClr val="000000"/>
              </a:buClr>
              <a:buSzPts val="1800"/>
              <a:buChar char="●"/>
            </a:pPr>
            <a:r>
              <a:rPr lang="en">
                <a:solidFill>
                  <a:srgbClr val="000000"/>
                </a:solidFill>
              </a:rPr>
              <a:t>Among these paper, a combination of weather and historical load data forecasting research is missing. Will bring in influential weather data enhance the accuracy of the forecasting model?</a:t>
            </a:r>
            <a:endParaRPr>
              <a:solidFill>
                <a:srgbClr val="000000"/>
              </a:solidFill>
            </a:endParaRPr>
          </a:p>
        </p:txBody>
      </p:sp>
      <p:sp>
        <p:nvSpPr>
          <p:cNvPr id="507" name="Shape 5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Notes</a:t>
            </a:r>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Notes</a:t>
            </a:r>
            <a:endParaRPr/>
          </a:p>
        </p:txBody>
      </p:sp>
      <p:sp>
        <p:nvSpPr>
          <p:cNvPr id="513" name="Shape 513"/>
          <p:cNvSpPr txBox="1">
            <a:spLocks noGrp="1"/>
          </p:cNvSpPr>
          <p:nvPr>
            <p:ph type="body" idx="1"/>
          </p:nvPr>
        </p:nvSpPr>
        <p:spPr>
          <a:xfrm>
            <a:off x="311700" y="1152475"/>
            <a:ext cx="8520600" cy="33129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000000"/>
              </a:buClr>
              <a:buSzPts val="1800"/>
              <a:buChar char="●"/>
            </a:pPr>
            <a:r>
              <a:rPr lang="en" dirty="0">
                <a:solidFill>
                  <a:srgbClr val="000000"/>
                </a:solidFill>
              </a:rPr>
              <a:t>Can we forecast a charging station without its historical charging data (at the least maybe understand how many l1, l2 types of charger are needed for the new location)?</a:t>
            </a:r>
            <a:endParaRPr dirty="0">
              <a:solidFill>
                <a:srgbClr val="000000"/>
              </a:solidFill>
            </a:endParaRPr>
          </a:p>
          <a:p>
            <a:pPr marL="914400" lvl="1" indent="-317500" rtl="0">
              <a:spcBef>
                <a:spcPts val="0"/>
              </a:spcBef>
              <a:spcAft>
                <a:spcPts val="0"/>
              </a:spcAft>
              <a:buClr>
                <a:srgbClr val="000000"/>
              </a:buClr>
              <a:buSzPts val="1400"/>
              <a:buChar char="○"/>
            </a:pPr>
            <a:r>
              <a:rPr lang="en" dirty="0">
                <a:solidFill>
                  <a:srgbClr val="000000"/>
                </a:solidFill>
              </a:rPr>
              <a:t>Scenario classes: </a:t>
            </a:r>
            <a:endParaRPr dirty="0">
              <a:solidFill>
                <a:srgbClr val="000000"/>
              </a:solidFill>
            </a:endParaRPr>
          </a:p>
          <a:p>
            <a:pPr marL="1371600" lvl="2" indent="-317500" rtl="0">
              <a:spcBef>
                <a:spcPts val="0"/>
              </a:spcBef>
              <a:spcAft>
                <a:spcPts val="0"/>
              </a:spcAft>
              <a:buClr>
                <a:srgbClr val="000000"/>
              </a:buClr>
              <a:buSzPts val="1400"/>
              <a:buChar char="■"/>
            </a:pPr>
            <a:r>
              <a:rPr lang="en" dirty="0">
                <a:solidFill>
                  <a:srgbClr val="000000"/>
                </a:solidFill>
              </a:rPr>
              <a:t>Weather (hot, cold, cool, rain, snow),</a:t>
            </a:r>
            <a:endParaRPr dirty="0">
              <a:solidFill>
                <a:srgbClr val="000000"/>
              </a:solidFill>
            </a:endParaRPr>
          </a:p>
          <a:p>
            <a:pPr marL="1371600" lvl="2" indent="-317500" rtl="0">
              <a:spcBef>
                <a:spcPts val="0"/>
              </a:spcBef>
              <a:spcAft>
                <a:spcPts val="0"/>
              </a:spcAft>
              <a:buClr>
                <a:srgbClr val="000000"/>
              </a:buClr>
              <a:buSzPts val="1400"/>
              <a:buChar char="■"/>
            </a:pPr>
            <a:r>
              <a:rPr lang="en" dirty="0">
                <a:solidFill>
                  <a:srgbClr val="000000"/>
                </a:solidFill>
              </a:rPr>
              <a:t>Season (winter, summer),  </a:t>
            </a:r>
            <a:endParaRPr dirty="0">
              <a:solidFill>
                <a:srgbClr val="000000"/>
              </a:solidFill>
            </a:endParaRPr>
          </a:p>
          <a:p>
            <a:pPr marL="1371600" lvl="2" indent="-317500" rtl="0">
              <a:spcBef>
                <a:spcPts val="0"/>
              </a:spcBef>
              <a:spcAft>
                <a:spcPts val="0"/>
              </a:spcAft>
              <a:buClr>
                <a:srgbClr val="000000"/>
              </a:buClr>
              <a:buSzPts val="1400"/>
              <a:buChar char="■"/>
            </a:pPr>
            <a:r>
              <a:rPr lang="en" dirty="0">
                <a:solidFill>
                  <a:srgbClr val="000000"/>
                </a:solidFill>
              </a:rPr>
              <a:t>Charging station characteristics:</a:t>
            </a:r>
            <a:endParaRPr dirty="0">
              <a:solidFill>
                <a:srgbClr val="000000"/>
              </a:solidFill>
            </a:endParaRPr>
          </a:p>
          <a:p>
            <a:pPr marL="1828800" lvl="3" indent="-317500" rtl="0">
              <a:spcBef>
                <a:spcPts val="0"/>
              </a:spcBef>
              <a:spcAft>
                <a:spcPts val="0"/>
              </a:spcAft>
              <a:buClr>
                <a:srgbClr val="000000"/>
              </a:buClr>
              <a:buSzPts val="1400"/>
              <a:buChar char="●"/>
            </a:pPr>
            <a:r>
              <a:rPr lang="en" dirty="0">
                <a:solidFill>
                  <a:srgbClr val="000000"/>
                </a:solidFill>
              </a:rPr>
              <a:t>Types - residential, commercial, hospital, hotel, etc.</a:t>
            </a:r>
            <a:endParaRPr dirty="0">
              <a:solidFill>
                <a:srgbClr val="000000"/>
              </a:solidFill>
            </a:endParaRPr>
          </a:p>
          <a:p>
            <a:pPr marL="1828800" lvl="3" indent="-317500" rtl="0">
              <a:spcBef>
                <a:spcPts val="0"/>
              </a:spcBef>
              <a:spcAft>
                <a:spcPts val="0"/>
              </a:spcAft>
              <a:buClr>
                <a:srgbClr val="000000"/>
              </a:buClr>
              <a:buSzPts val="1400"/>
              <a:buChar char="●"/>
            </a:pPr>
            <a:r>
              <a:rPr lang="en" dirty="0">
                <a:solidFill>
                  <a:srgbClr val="000000"/>
                </a:solidFill>
              </a:rPr>
              <a:t>Locations - neighborhood population, neighborhood occupations</a:t>
            </a:r>
            <a:endParaRPr dirty="0">
              <a:solidFill>
                <a:srgbClr val="000000"/>
              </a:solidFill>
            </a:endParaRPr>
          </a:p>
          <a:p>
            <a:pPr marL="1828800" lvl="3" indent="-317500" rtl="0">
              <a:spcBef>
                <a:spcPts val="0"/>
              </a:spcBef>
              <a:spcAft>
                <a:spcPts val="0"/>
              </a:spcAft>
              <a:buClr>
                <a:srgbClr val="000000"/>
              </a:buClr>
              <a:buSzPts val="1400"/>
              <a:buChar char="●"/>
            </a:pPr>
            <a:r>
              <a:rPr lang="en" dirty="0">
                <a:solidFill>
                  <a:srgbClr val="000000"/>
                </a:solidFill>
              </a:rPr>
              <a:t>Service ratings - environment, queuing time, prices</a:t>
            </a:r>
            <a:endParaRPr dirty="0">
              <a:solidFill>
                <a:srgbClr val="000000"/>
              </a:solidFill>
            </a:endParaRPr>
          </a:p>
          <a:p>
            <a:pPr marL="457200" lvl="0" indent="-342900">
              <a:spcBef>
                <a:spcPts val="0"/>
              </a:spcBef>
              <a:spcAft>
                <a:spcPts val="0"/>
              </a:spcAft>
              <a:buClr>
                <a:srgbClr val="000000"/>
              </a:buClr>
              <a:buSzPts val="1800"/>
              <a:buChar char="●"/>
            </a:pPr>
            <a:r>
              <a:rPr lang="en" dirty="0">
                <a:solidFill>
                  <a:srgbClr val="000000"/>
                </a:solidFill>
              </a:rPr>
              <a:t>Probabilistic electric load forecasting is a hot </a:t>
            </a:r>
            <a:r>
              <a:rPr lang="en" dirty="0" smtClean="0">
                <a:solidFill>
                  <a:srgbClr val="000000"/>
                </a:solidFill>
              </a:rPr>
              <a:t>topic</a:t>
            </a:r>
            <a:r>
              <a:rPr lang="en-US" dirty="0" smtClean="0">
                <a:solidFill>
                  <a:srgbClr val="000000"/>
                </a:solidFill>
              </a:rPr>
              <a:t>.</a:t>
            </a:r>
            <a:endParaRPr dirty="0">
              <a:solidFill>
                <a:srgbClr val="0000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232400"/>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Reference</a:t>
            </a:r>
            <a:endParaRPr/>
          </a:p>
        </p:txBody>
      </p:sp>
      <p:sp>
        <p:nvSpPr>
          <p:cNvPr id="519" name="Shape 519"/>
          <p:cNvSpPr txBox="1">
            <a:spLocks noGrp="1"/>
          </p:cNvSpPr>
          <p:nvPr>
            <p:ph type="body" idx="1"/>
          </p:nvPr>
        </p:nvSpPr>
        <p:spPr>
          <a:xfrm>
            <a:off x="311700" y="636900"/>
            <a:ext cx="8520600" cy="4099500"/>
          </a:xfrm>
          <a:prstGeom prst="rect">
            <a:avLst/>
          </a:prstGeom>
        </p:spPr>
        <p:txBody>
          <a:bodyPr spcFirstLastPara="1" wrap="square" lIns="91425" tIns="91425" rIns="91425" bIns="91425" anchor="t" anchorCtr="0">
            <a:noAutofit/>
          </a:bodyPr>
          <a:lstStyle/>
          <a:p>
            <a:pPr marL="457200" lvl="0" indent="-304800">
              <a:spcBef>
                <a:spcPts val="0"/>
              </a:spcBef>
              <a:spcAft>
                <a:spcPts val="0"/>
              </a:spcAft>
              <a:buClr>
                <a:srgbClr val="666666"/>
              </a:buClr>
              <a:buSzPts val="1200"/>
              <a:buChar char="●"/>
            </a:pPr>
            <a:r>
              <a:rPr lang="en" sz="1200">
                <a:solidFill>
                  <a:srgbClr val="666666"/>
                </a:solidFill>
              </a:rPr>
              <a:t>[1] G. E. Huck, A. A. Mahmoud, R. B. Comerford, J. Adams, and E. Dawson, "Load Forecast Bibliography Phase I," IEEE Transactions on Power Apparatus and Systems, vol. PAS-99, pp. 53-58, 1980.</a:t>
            </a:r>
            <a:endParaRPr sz="1200">
              <a:solidFill>
                <a:srgbClr val="666666"/>
              </a:solidFill>
            </a:endParaRPr>
          </a:p>
          <a:p>
            <a:pPr marL="457200" lvl="0" indent="-304800">
              <a:spcBef>
                <a:spcPts val="0"/>
              </a:spcBef>
              <a:spcAft>
                <a:spcPts val="0"/>
              </a:spcAft>
              <a:buClr>
                <a:srgbClr val="666666"/>
              </a:buClr>
              <a:buSzPts val="1200"/>
              <a:buChar char="●"/>
            </a:pPr>
            <a:r>
              <a:rPr lang="en" sz="1200">
                <a:solidFill>
                  <a:srgbClr val="666666"/>
                </a:solidFill>
              </a:rPr>
              <a:t>[2] A. A. Mahmoud, T. H. Ortmeyer, and R. E. Reardon, "Load Forecasting Bibliography Phase II," IEEE Transactions on Power Apparatus and Systems, vol. PAS-100, pp. 3217-3220, 1981.</a:t>
            </a:r>
            <a:endParaRPr sz="1200">
              <a:solidFill>
                <a:srgbClr val="666666"/>
              </a:solidFill>
            </a:endParaRPr>
          </a:p>
          <a:p>
            <a:pPr marL="457200" lvl="0" indent="-304800">
              <a:spcBef>
                <a:spcPts val="0"/>
              </a:spcBef>
              <a:spcAft>
                <a:spcPts val="0"/>
              </a:spcAft>
              <a:buClr>
                <a:srgbClr val="666666"/>
              </a:buClr>
              <a:buSzPts val="1200"/>
              <a:buChar char="●"/>
            </a:pPr>
            <a:r>
              <a:rPr lang="en" sz="1200">
                <a:solidFill>
                  <a:srgbClr val="666666"/>
                </a:solidFill>
              </a:rPr>
              <a:t>[3]T. Hong, Short Term Electric Load Forecasting</a:t>
            </a:r>
            <a:endParaRPr sz="1200">
              <a:solidFill>
                <a:srgbClr val="666666"/>
              </a:solidFill>
            </a:endParaRPr>
          </a:p>
          <a:p>
            <a:pPr marL="457200" lvl="0" indent="-304800">
              <a:spcBef>
                <a:spcPts val="0"/>
              </a:spcBef>
              <a:spcAft>
                <a:spcPts val="0"/>
              </a:spcAft>
              <a:buClr>
                <a:srgbClr val="666666"/>
              </a:buClr>
              <a:buSzPts val="1200"/>
              <a:buChar char="●"/>
            </a:pPr>
            <a:r>
              <a:rPr lang="en" sz="1200">
                <a:solidFill>
                  <a:srgbClr val="666666"/>
                </a:solidFill>
              </a:rPr>
              <a:t>[4] T. Hong, S. Fan, Probabilistic electric load forecasting: a tutorial review Int J Forecast, 32 (3) (2016), pp. 914-938, </a:t>
            </a:r>
            <a:r>
              <a:rPr lang="en" sz="1200" u="sng">
                <a:solidFill>
                  <a:srgbClr val="666666"/>
                </a:solidFill>
                <a:hlinkClick r:id="rId3"/>
              </a:rPr>
              <a:t>10.1016/j.ijforecast.2015.11.011</a:t>
            </a:r>
            <a:endParaRPr sz="1200" u="sng">
              <a:solidFill>
                <a:srgbClr val="666666"/>
              </a:solidFill>
            </a:endParaRPr>
          </a:p>
          <a:p>
            <a:pPr marL="457200" lvl="0" indent="-304800">
              <a:spcBef>
                <a:spcPts val="0"/>
              </a:spcBef>
              <a:spcAft>
                <a:spcPts val="0"/>
              </a:spcAft>
              <a:buClr>
                <a:srgbClr val="666666"/>
              </a:buClr>
              <a:buSzPts val="1200"/>
              <a:buChar char="●"/>
            </a:pPr>
            <a:r>
              <a:rPr lang="en" sz="1200">
                <a:solidFill>
                  <a:srgbClr val="666666"/>
                </a:solidFill>
              </a:rPr>
              <a:t>[5] Xydas E, Marmaras C, Cipcipgan L, Jenkins N, Carroll S, Barker M, A data-driven approach for characterising the charging demand of electric vehicles: a UK case study. Appl Energy 2016;162:763–71. </a:t>
            </a:r>
            <a:r>
              <a:rPr lang="en" sz="1200" u="sng">
                <a:solidFill>
                  <a:srgbClr val="666666"/>
                </a:solidFill>
                <a:hlinkClick r:id="rId4"/>
              </a:rPr>
              <a:t>http://dx.doi.org/10.1016/j.apenergy.2015.05.057</a:t>
            </a:r>
            <a:endParaRPr sz="1200">
              <a:solidFill>
                <a:srgbClr val="666666"/>
              </a:solidFill>
            </a:endParaRPr>
          </a:p>
          <a:p>
            <a:pPr marL="457200" lvl="0" indent="-304800">
              <a:spcBef>
                <a:spcPts val="0"/>
              </a:spcBef>
              <a:spcAft>
                <a:spcPts val="0"/>
              </a:spcAft>
              <a:buClr>
                <a:srgbClr val="666666"/>
              </a:buClr>
              <a:buSzPts val="1200"/>
              <a:buChar char="●"/>
            </a:pPr>
            <a:r>
              <a:rPr lang="en" sz="1200">
                <a:solidFill>
                  <a:srgbClr val="666666"/>
                </a:solidFill>
              </a:rPr>
              <a:t>[6] M.B. Arias, S. Bae, Electric vehicle charging demand forecasting model based on big data technologies</a:t>
            </a:r>
            <a:r>
              <a:rPr lang="en" sz="1200" b="1">
                <a:solidFill>
                  <a:srgbClr val="666666"/>
                </a:solidFill>
              </a:rPr>
              <a:t> </a:t>
            </a:r>
            <a:r>
              <a:rPr lang="en" sz="1200">
                <a:solidFill>
                  <a:srgbClr val="666666"/>
                </a:solidFill>
              </a:rPr>
              <a:t>Applied Energy, 183 (2016), pp. 327-339. </a:t>
            </a:r>
            <a:r>
              <a:rPr lang="en" sz="1200" u="sng">
                <a:solidFill>
                  <a:srgbClr val="666666"/>
                </a:solidFill>
              </a:rPr>
              <a:t>http://dx.doi.org/10.1016/j.apenergy.2016.08.080</a:t>
            </a:r>
            <a:endParaRPr sz="1200" u="sng">
              <a:solidFill>
                <a:srgbClr val="666666"/>
              </a:solidFill>
            </a:endParaRPr>
          </a:p>
          <a:p>
            <a:pPr marL="457200" lvl="0" indent="-304800" rtl="0">
              <a:spcBef>
                <a:spcPts val="0"/>
              </a:spcBef>
              <a:spcAft>
                <a:spcPts val="0"/>
              </a:spcAft>
              <a:buClr>
                <a:srgbClr val="666666"/>
              </a:buClr>
              <a:buSzPts val="1200"/>
              <a:buChar char="●"/>
            </a:pPr>
            <a:r>
              <a:rPr lang="en" sz="1200">
                <a:solidFill>
                  <a:srgbClr val="666666"/>
                </a:solidFill>
              </a:rPr>
              <a:t>[7] M. Majidpour C. Qiu C-Y. Chung P. Chu R. Gadh H. Pota "Fast Demand Forecast of Electric Vehicle Charging Stations for Cell Phone Application" &lt;em&gt;Proc. IEEE/PES General Meeting&lt;/em&gt; 27-31 July 2014. </a:t>
            </a:r>
            <a:endParaRPr sz="1200">
              <a:solidFill>
                <a:srgbClr val="666666"/>
              </a:solidFill>
            </a:endParaRPr>
          </a:p>
          <a:p>
            <a:pPr marL="457200" lvl="0" indent="-304800">
              <a:spcBef>
                <a:spcPts val="0"/>
              </a:spcBef>
              <a:spcAft>
                <a:spcPts val="0"/>
              </a:spcAft>
              <a:buClr>
                <a:srgbClr val="666666"/>
              </a:buClr>
              <a:buSzPts val="1200"/>
              <a:buChar char="●"/>
            </a:pPr>
            <a:r>
              <a:rPr lang="en" sz="1200">
                <a:solidFill>
                  <a:srgbClr val="666666"/>
                </a:solidFill>
              </a:rPr>
              <a:t>[8] </a:t>
            </a:r>
            <a:r>
              <a:rPr lang="en" sz="1150">
                <a:solidFill>
                  <a:srgbClr val="666666"/>
                </a:solidFill>
                <a:highlight>
                  <a:srgbClr val="FFFFFF"/>
                </a:highlight>
              </a:rPr>
              <a:t>M. Majidpour, C. Qiu, P. Chu, R. Gadh, H. R. Pota, "Modified pattern sequence-based forecasting for electric vehicle charging stations", </a:t>
            </a:r>
            <a:r>
              <a:rPr lang="en" sz="1150" i="1">
                <a:solidFill>
                  <a:srgbClr val="666666"/>
                </a:solidFill>
              </a:rPr>
              <a:t>Smart Grid Communications (SmartGridComm) 2014 IEEE International Conference on</a:t>
            </a:r>
            <a:r>
              <a:rPr lang="en" sz="1150">
                <a:solidFill>
                  <a:srgbClr val="666666"/>
                </a:solidFill>
                <a:highlight>
                  <a:srgbClr val="FFFFFF"/>
                </a:highlight>
              </a:rPr>
              <a:t>, pp. 710-715, 3-6 Nov. 2014.</a:t>
            </a:r>
            <a:endParaRPr sz="1200">
              <a:solidFill>
                <a:srgbClr val="666666"/>
              </a:solidFill>
            </a:endParaRPr>
          </a:p>
          <a:p>
            <a:pPr marL="457200" lvl="0" indent="-304800">
              <a:spcBef>
                <a:spcPts val="0"/>
              </a:spcBef>
              <a:spcAft>
                <a:spcPts val="0"/>
              </a:spcAft>
              <a:buClr>
                <a:srgbClr val="666666"/>
              </a:buClr>
              <a:buSzPts val="1200"/>
              <a:buChar char="●"/>
            </a:pPr>
            <a:r>
              <a:rPr lang="en" sz="1200">
                <a:solidFill>
                  <a:srgbClr val="666666"/>
                </a:solidFill>
              </a:rPr>
              <a:t>[9] M. Majidpour, Ch. Qiu, P. Chu, H. Pota, R. Gadh, Forecasting the EV charging load based on customer profile or station measurement? Appl. Energy, 163 (2016), pp. 134-141</a:t>
            </a:r>
            <a:endParaRPr sz="1200">
              <a:solidFill>
                <a:srgbClr val="666666"/>
              </a:solidFill>
            </a:endParaRPr>
          </a:p>
          <a:p>
            <a:pPr marL="457200" lvl="0" indent="-304800" rtl="0">
              <a:spcBef>
                <a:spcPts val="0"/>
              </a:spcBef>
              <a:spcAft>
                <a:spcPts val="0"/>
              </a:spcAft>
              <a:buClr>
                <a:srgbClr val="666666"/>
              </a:buClr>
              <a:buSzPts val="1200"/>
              <a:buChar char="●"/>
            </a:pPr>
            <a:r>
              <a:rPr lang="en" sz="1200">
                <a:solidFill>
                  <a:srgbClr val="666666"/>
                </a:solidFill>
              </a:rPr>
              <a:t>[10] Kuan Lu et al Load forecast method of electric vehicle charging station using SVR based on GA-PSO 2017 IOP Conf. Ser.: Earth Environ. Sci. 69 012196</a:t>
            </a:r>
            <a:endParaRPr sz="1200">
              <a:solidFill>
                <a:srgbClr val="666666"/>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563" y="2026422"/>
            <a:ext cx="4063628" cy="264638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991" y="264308"/>
            <a:ext cx="4104572" cy="2736381"/>
          </a:xfrm>
          <a:prstGeom prst="rect">
            <a:avLst/>
          </a:prstGeom>
        </p:spPr>
      </p:pic>
    </p:spTree>
    <p:extLst>
      <p:ext uri="{BB962C8B-B14F-4D97-AF65-F5344CB8AC3E}">
        <p14:creationId xmlns:p14="http://schemas.microsoft.com/office/powerpoint/2010/main" val="1444269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445025"/>
            <a:ext cx="8520600" cy="8409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4400"/>
              <a:t>Background - Rising Problems</a:t>
            </a:r>
            <a:endParaRPr/>
          </a:p>
        </p:txBody>
      </p:sp>
      <p:sp>
        <p:nvSpPr>
          <p:cNvPr id="80" name="Shape 80"/>
          <p:cNvSpPr txBox="1">
            <a:spLocks noGrp="1"/>
          </p:cNvSpPr>
          <p:nvPr>
            <p:ph type="body" idx="1"/>
          </p:nvPr>
        </p:nvSpPr>
        <p:spPr>
          <a:xfrm>
            <a:off x="311700" y="1439450"/>
            <a:ext cx="8520600" cy="3465300"/>
          </a:xfrm>
          <a:prstGeom prst="rect">
            <a:avLst/>
          </a:prstGeom>
        </p:spPr>
        <p:txBody>
          <a:bodyPr spcFirstLastPara="1" wrap="square" lIns="91425" tIns="91425" rIns="91425" bIns="91425" anchor="t" anchorCtr="0">
            <a:noAutofit/>
          </a:bodyPr>
          <a:lstStyle/>
          <a:p>
            <a:pPr marL="457200" lvl="0" indent="-323850" rtl="0">
              <a:spcBef>
                <a:spcPts val="0"/>
              </a:spcBef>
              <a:spcAft>
                <a:spcPts val="0"/>
              </a:spcAft>
              <a:buClr>
                <a:srgbClr val="000000"/>
              </a:buClr>
              <a:buSzPts val="1500"/>
              <a:buAutoNum type="arabicPeriod"/>
            </a:pPr>
            <a:r>
              <a:rPr lang="en" sz="1500" dirty="0">
                <a:solidFill>
                  <a:srgbClr val="000000"/>
                </a:solidFill>
              </a:rPr>
              <a:t>Residential transformer: 10~50 kVA of load</a:t>
            </a:r>
            <a:endParaRPr sz="1500" dirty="0">
              <a:solidFill>
                <a:srgbClr val="000000"/>
              </a:solidFill>
            </a:endParaRPr>
          </a:p>
          <a:p>
            <a:pPr marL="914400" lvl="1" indent="-323850" rtl="0">
              <a:spcBef>
                <a:spcPts val="0"/>
              </a:spcBef>
              <a:spcAft>
                <a:spcPts val="0"/>
              </a:spcAft>
              <a:buClr>
                <a:schemeClr val="dk1"/>
              </a:buClr>
              <a:buSzPts val="1500"/>
              <a:buAutoNum type="alphaLcPeriod"/>
            </a:pPr>
            <a:r>
              <a:rPr lang="en" sz="1500" dirty="0">
                <a:solidFill>
                  <a:schemeClr val="dk1"/>
                </a:solidFill>
              </a:rPr>
              <a:t>A 240 V L2 charger : 7 kVA</a:t>
            </a:r>
            <a:endParaRPr sz="1500" dirty="0">
              <a:solidFill>
                <a:schemeClr val="dk1"/>
              </a:solidFill>
            </a:endParaRPr>
          </a:p>
          <a:p>
            <a:pPr marL="914400" lvl="1" indent="-323850" rtl="0">
              <a:spcBef>
                <a:spcPts val="0"/>
              </a:spcBef>
              <a:spcAft>
                <a:spcPts val="0"/>
              </a:spcAft>
              <a:buClr>
                <a:schemeClr val="dk1"/>
              </a:buClr>
              <a:buSzPts val="1500"/>
              <a:buAutoNum type="alphaLcPeriod"/>
            </a:pPr>
            <a:r>
              <a:rPr lang="en" sz="1500" dirty="0">
                <a:solidFill>
                  <a:schemeClr val="dk1"/>
                </a:solidFill>
              </a:rPr>
              <a:t>Peak hour demand: </a:t>
            </a:r>
            <a:endParaRPr sz="1500" dirty="0">
              <a:solidFill>
                <a:schemeClr val="dk1"/>
              </a:solidFill>
            </a:endParaRPr>
          </a:p>
          <a:p>
            <a:pPr marL="1371600" lvl="2" indent="-323850" rtl="0">
              <a:spcBef>
                <a:spcPts val="0"/>
              </a:spcBef>
              <a:spcAft>
                <a:spcPts val="0"/>
              </a:spcAft>
              <a:buClr>
                <a:schemeClr val="dk1"/>
              </a:buClr>
              <a:buSzPts val="1500"/>
              <a:buAutoNum type="romanLcPeriod"/>
            </a:pPr>
            <a:r>
              <a:rPr lang="en" sz="1500" dirty="0">
                <a:solidFill>
                  <a:schemeClr val="dk1"/>
                </a:solidFill>
              </a:rPr>
              <a:t>grid impact - overloading</a:t>
            </a:r>
            <a:endParaRPr sz="1500" dirty="0">
              <a:solidFill>
                <a:schemeClr val="dk1"/>
              </a:solidFill>
            </a:endParaRPr>
          </a:p>
          <a:p>
            <a:pPr marL="1371600" lvl="2" indent="-323850" rtl="0">
              <a:spcBef>
                <a:spcPts val="0"/>
              </a:spcBef>
              <a:spcAft>
                <a:spcPts val="0"/>
              </a:spcAft>
              <a:buClr>
                <a:schemeClr val="dk1"/>
              </a:buClr>
              <a:buSzPts val="1500"/>
              <a:buAutoNum type="romanLcPeriod"/>
            </a:pPr>
            <a:r>
              <a:rPr lang="en" sz="1500" dirty="0">
                <a:solidFill>
                  <a:schemeClr val="dk1"/>
                </a:solidFill>
              </a:rPr>
              <a:t>transformers damage or outages</a:t>
            </a:r>
            <a:endParaRPr sz="1500" dirty="0">
              <a:solidFill>
                <a:schemeClr val="dk1"/>
              </a:solidFill>
            </a:endParaRPr>
          </a:p>
          <a:p>
            <a:pPr marL="457200" lvl="0" indent="-323850" rtl="0">
              <a:spcBef>
                <a:spcPts val="0"/>
              </a:spcBef>
              <a:spcAft>
                <a:spcPts val="0"/>
              </a:spcAft>
              <a:buClr>
                <a:schemeClr val="dk1"/>
              </a:buClr>
              <a:buSzPts val="1500"/>
              <a:buAutoNum type="arabicPeriod"/>
            </a:pPr>
            <a:r>
              <a:rPr lang="en" sz="1500" dirty="0">
                <a:solidFill>
                  <a:schemeClr val="dk1"/>
                </a:solidFill>
                <a:highlight>
                  <a:srgbClr val="FFFFFF"/>
                </a:highlight>
              </a:rPr>
              <a:t>California 350,000 EVs on the road</a:t>
            </a:r>
            <a:endParaRPr sz="1500" dirty="0">
              <a:solidFill>
                <a:schemeClr val="dk1"/>
              </a:solidFill>
              <a:highlight>
                <a:srgbClr val="FFFFFF"/>
              </a:highlight>
            </a:endParaRPr>
          </a:p>
          <a:p>
            <a:pPr marL="914400" lvl="1" indent="-323850" algn="just" rtl="0">
              <a:spcBef>
                <a:spcPts val="0"/>
              </a:spcBef>
              <a:spcAft>
                <a:spcPts val="0"/>
              </a:spcAft>
              <a:buClr>
                <a:schemeClr val="dk1"/>
              </a:buClr>
              <a:buSzPts val="1500"/>
              <a:buChar char="○"/>
            </a:pPr>
            <a:r>
              <a:rPr lang="en" sz="1500" i="1" dirty="0">
                <a:solidFill>
                  <a:schemeClr val="dk1"/>
                </a:solidFill>
                <a:highlight>
                  <a:srgbClr val="FFFFFF"/>
                </a:highlight>
              </a:rPr>
              <a:t>“California may need up to 220,000 publicly accessible charging ports by 2020 to meet projected demand, well beyond the roughly 12,000 available today. Hundreds of thousands of additional charging stations will be necessary at multi-unit dwellings.”			</a:t>
            </a:r>
            <a:r>
              <a:rPr lang="en" sz="1500" i="1" dirty="0" smtClean="0">
                <a:solidFill>
                  <a:schemeClr val="dk1"/>
                </a:solidFill>
                <a:highlight>
                  <a:srgbClr val="FFFFFF"/>
                </a:highlight>
              </a:rPr>
              <a:t>-- </a:t>
            </a:r>
            <a:r>
              <a:rPr lang="en" sz="1500" i="1" dirty="0">
                <a:solidFill>
                  <a:schemeClr val="dk1"/>
                </a:solidFill>
                <a:highlight>
                  <a:srgbClr val="FFFFFF"/>
                </a:highlight>
              </a:rPr>
              <a:t>Ethan </a:t>
            </a:r>
            <a:r>
              <a:rPr lang="en" sz="1500" i="1" dirty="0" err="1">
                <a:solidFill>
                  <a:schemeClr val="dk1"/>
                </a:solidFill>
                <a:highlight>
                  <a:srgbClr val="FFFFFF"/>
                </a:highlight>
              </a:rPr>
              <a:t>Elkind</a:t>
            </a:r>
            <a:r>
              <a:rPr lang="en" sz="1500" i="1" dirty="0">
                <a:solidFill>
                  <a:schemeClr val="dk1"/>
                </a:solidFill>
                <a:highlight>
                  <a:srgbClr val="FFFFFF"/>
                </a:highlight>
              </a:rPr>
              <a:t>, Director of Climate Program Berkeley Law</a:t>
            </a:r>
            <a:endParaRPr sz="1500" i="1" dirty="0">
              <a:solidFill>
                <a:schemeClr val="dk1"/>
              </a:solidFill>
              <a:highlight>
                <a:srgbClr val="FFFFFF"/>
              </a:highlight>
            </a:endParaRPr>
          </a:p>
          <a:p>
            <a:pPr marL="0" lvl="0" indent="0" rtl="0">
              <a:spcBef>
                <a:spcPts val="1600"/>
              </a:spcBef>
              <a:spcAft>
                <a:spcPts val="0"/>
              </a:spcAft>
              <a:buNone/>
            </a:pPr>
            <a:endParaRPr sz="1500" dirty="0">
              <a:solidFill>
                <a:srgbClr val="000000"/>
              </a:solidFill>
            </a:endParaRPr>
          </a:p>
          <a:p>
            <a:pPr marL="0" lvl="0" indent="0">
              <a:spcBef>
                <a:spcPts val="1600"/>
              </a:spcBef>
              <a:spcAft>
                <a:spcPts val="1600"/>
              </a:spcAft>
              <a:buNone/>
            </a:pPr>
            <a:endParaRPr sz="1500" dirty="0">
              <a:solidFill>
                <a:srgbClr val="00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5701913" y="2087213"/>
            <a:ext cx="1835904" cy="1659375"/>
          </a:xfrm>
          <a:prstGeom prst="rect">
            <a:avLst/>
          </a:prstGeom>
          <a:noFill/>
          <a:ln>
            <a:noFill/>
          </a:ln>
        </p:spPr>
      </p:pic>
      <p:sp>
        <p:nvSpPr>
          <p:cNvPr id="86" name="Shape 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Solutions?</a:t>
            </a:r>
            <a:endParaRPr/>
          </a:p>
        </p:txBody>
      </p:sp>
      <p:sp>
        <p:nvSpPr>
          <p:cNvPr id="87" name="Shape 87"/>
          <p:cNvSpPr/>
          <p:nvPr/>
        </p:nvSpPr>
        <p:spPr>
          <a:xfrm>
            <a:off x="2502138" y="1514525"/>
            <a:ext cx="1389300" cy="572700"/>
          </a:xfrm>
          <a:prstGeom prst="rect">
            <a:avLst/>
          </a:prstGeom>
          <a:no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a:spcBef>
                <a:spcPts val="0"/>
              </a:spcBef>
              <a:spcAft>
                <a:spcPts val="0"/>
              </a:spcAft>
              <a:buNone/>
            </a:pPr>
            <a:r>
              <a:rPr lang="en"/>
              <a:t>Power System Upgrade</a:t>
            </a:r>
            <a:endParaRPr/>
          </a:p>
        </p:txBody>
      </p:sp>
      <p:sp>
        <p:nvSpPr>
          <p:cNvPr id="88" name="Shape 88"/>
          <p:cNvSpPr/>
          <p:nvPr/>
        </p:nvSpPr>
        <p:spPr>
          <a:xfrm>
            <a:off x="2502138" y="2606625"/>
            <a:ext cx="1389300" cy="572700"/>
          </a:xfrm>
          <a:prstGeom prst="rect">
            <a:avLst/>
          </a:prstGeom>
          <a:no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t>Smart Charging</a:t>
            </a:r>
            <a:endParaRPr/>
          </a:p>
        </p:txBody>
      </p:sp>
      <p:sp>
        <p:nvSpPr>
          <p:cNvPr id="89" name="Shape 89"/>
          <p:cNvSpPr/>
          <p:nvPr/>
        </p:nvSpPr>
        <p:spPr>
          <a:xfrm>
            <a:off x="2502138" y="3698725"/>
            <a:ext cx="1389300" cy="572700"/>
          </a:xfrm>
          <a:prstGeom prst="rect">
            <a:avLst/>
          </a:prstGeom>
          <a:no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t>More Charging Outlets</a:t>
            </a:r>
            <a:endParaRPr/>
          </a:p>
        </p:txBody>
      </p:sp>
      <p:sp>
        <p:nvSpPr>
          <p:cNvPr id="90" name="Shape 90"/>
          <p:cNvSpPr/>
          <p:nvPr/>
        </p:nvSpPr>
        <p:spPr>
          <a:xfrm>
            <a:off x="1062588" y="2475000"/>
            <a:ext cx="1145100" cy="449700"/>
          </a:xfrm>
          <a:prstGeom prst="rect">
            <a:avLst/>
          </a:prstGeom>
          <a:no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t>Peak Shaving</a:t>
            </a:r>
            <a:endParaRPr/>
          </a:p>
        </p:txBody>
      </p:sp>
      <p:sp>
        <p:nvSpPr>
          <p:cNvPr id="91" name="Shape 91"/>
          <p:cNvSpPr/>
          <p:nvPr/>
        </p:nvSpPr>
        <p:spPr>
          <a:xfrm>
            <a:off x="1062588" y="2976050"/>
            <a:ext cx="1145100" cy="449700"/>
          </a:xfrm>
          <a:prstGeom prst="rect">
            <a:avLst/>
          </a:prstGeom>
          <a:no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t>Ancillary Service</a:t>
            </a:r>
            <a:endParaRPr/>
          </a:p>
        </p:txBody>
      </p:sp>
      <p:sp>
        <p:nvSpPr>
          <p:cNvPr id="92" name="Shape 92"/>
          <p:cNvSpPr/>
          <p:nvPr/>
        </p:nvSpPr>
        <p:spPr>
          <a:xfrm>
            <a:off x="1044588" y="1514525"/>
            <a:ext cx="1181100" cy="230100"/>
          </a:xfrm>
          <a:prstGeom prst="rect">
            <a:avLst/>
          </a:prstGeom>
          <a:no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t>Transformer</a:t>
            </a:r>
            <a:endParaRPr/>
          </a:p>
        </p:txBody>
      </p:sp>
      <p:sp>
        <p:nvSpPr>
          <p:cNvPr id="93" name="Shape 93"/>
          <p:cNvSpPr/>
          <p:nvPr/>
        </p:nvSpPr>
        <p:spPr>
          <a:xfrm>
            <a:off x="1044588" y="1770675"/>
            <a:ext cx="1181100" cy="407400"/>
          </a:xfrm>
          <a:prstGeom prst="rect">
            <a:avLst/>
          </a:prstGeom>
          <a:no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t>Distribution Network</a:t>
            </a:r>
            <a:endParaRPr/>
          </a:p>
        </p:txBody>
      </p:sp>
      <p:cxnSp>
        <p:nvCxnSpPr>
          <p:cNvPr id="94" name="Shape 94"/>
          <p:cNvCxnSpPr>
            <a:stCxn id="92" idx="3"/>
            <a:endCxn id="87" idx="1"/>
          </p:cNvCxnSpPr>
          <p:nvPr/>
        </p:nvCxnSpPr>
        <p:spPr>
          <a:xfrm>
            <a:off x="2225688" y="1629575"/>
            <a:ext cx="276600" cy="171300"/>
          </a:xfrm>
          <a:prstGeom prst="bentConnector3">
            <a:avLst>
              <a:gd name="adj1" fmla="val 49973"/>
            </a:avLst>
          </a:prstGeom>
          <a:noFill/>
          <a:ln w="9525" cap="flat" cmpd="sng">
            <a:solidFill>
              <a:schemeClr val="dk2"/>
            </a:solidFill>
            <a:prstDash val="solid"/>
            <a:round/>
            <a:headEnd type="none" w="lg" len="lg"/>
            <a:tailEnd type="none" w="lg" len="lg"/>
          </a:ln>
        </p:spPr>
      </p:cxnSp>
      <p:cxnSp>
        <p:nvCxnSpPr>
          <p:cNvPr id="95" name="Shape 95"/>
          <p:cNvCxnSpPr>
            <a:stCxn id="93" idx="3"/>
          </p:cNvCxnSpPr>
          <p:nvPr/>
        </p:nvCxnSpPr>
        <p:spPr>
          <a:xfrm rot="10800000" flipH="1">
            <a:off x="2225688" y="1803075"/>
            <a:ext cx="140700" cy="171300"/>
          </a:xfrm>
          <a:prstGeom prst="bentConnector2">
            <a:avLst/>
          </a:prstGeom>
          <a:noFill/>
          <a:ln w="9525" cap="flat" cmpd="sng">
            <a:solidFill>
              <a:schemeClr val="dk2"/>
            </a:solidFill>
            <a:prstDash val="solid"/>
            <a:round/>
            <a:headEnd type="none" w="lg" len="lg"/>
            <a:tailEnd type="none" w="lg" len="lg"/>
          </a:ln>
        </p:spPr>
      </p:cxnSp>
      <p:cxnSp>
        <p:nvCxnSpPr>
          <p:cNvPr id="96" name="Shape 96"/>
          <p:cNvCxnSpPr>
            <a:stCxn id="90" idx="3"/>
            <a:endCxn id="88" idx="1"/>
          </p:cNvCxnSpPr>
          <p:nvPr/>
        </p:nvCxnSpPr>
        <p:spPr>
          <a:xfrm>
            <a:off x="2207688" y="2699850"/>
            <a:ext cx="294600" cy="193200"/>
          </a:xfrm>
          <a:prstGeom prst="bentConnector3">
            <a:avLst>
              <a:gd name="adj1" fmla="val 49975"/>
            </a:avLst>
          </a:prstGeom>
          <a:noFill/>
          <a:ln w="9525" cap="flat" cmpd="sng">
            <a:solidFill>
              <a:schemeClr val="dk2"/>
            </a:solidFill>
            <a:prstDash val="solid"/>
            <a:round/>
            <a:headEnd type="none" w="lg" len="lg"/>
            <a:tailEnd type="none" w="lg" len="lg"/>
          </a:ln>
        </p:spPr>
      </p:cxnSp>
      <p:cxnSp>
        <p:nvCxnSpPr>
          <p:cNvPr id="97" name="Shape 97"/>
          <p:cNvCxnSpPr>
            <a:stCxn id="91" idx="3"/>
          </p:cNvCxnSpPr>
          <p:nvPr/>
        </p:nvCxnSpPr>
        <p:spPr>
          <a:xfrm rot="10800000" flipH="1">
            <a:off x="2207688" y="2888600"/>
            <a:ext cx="152400" cy="312300"/>
          </a:xfrm>
          <a:prstGeom prst="bentConnector2">
            <a:avLst/>
          </a:prstGeom>
          <a:noFill/>
          <a:ln w="9525" cap="flat" cmpd="sng">
            <a:solidFill>
              <a:schemeClr val="dk2"/>
            </a:solidFill>
            <a:prstDash val="solid"/>
            <a:round/>
            <a:headEnd type="none" w="lg" len="lg"/>
            <a:tailEnd type="none" w="lg" len="lg"/>
          </a:ln>
        </p:spPr>
      </p:cxnSp>
      <p:sp>
        <p:nvSpPr>
          <p:cNvPr id="98" name="Shape 98"/>
          <p:cNvSpPr/>
          <p:nvPr/>
        </p:nvSpPr>
        <p:spPr>
          <a:xfrm>
            <a:off x="5084313" y="2606625"/>
            <a:ext cx="1389300" cy="572700"/>
          </a:xfrm>
          <a:prstGeom prst="rect">
            <a:avLst/>
          </a:prstGeom>
          <a:no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t>Load Demand Profile</a:t>
            </a:r>
            <a:endParaRPr/>
          </a:p>
        </p:txBody>
      </p:sp>
      <p:cxnSp>
        <p:nvCxnSpPr>
          <p:cNvPr id="99" name="Shape 99"/>
          <p:cNvCxnSpPr>
            <a:stCxn id="87" idx="3"/>
            <a:endCxn id="98" idx="1"/>
          </p:cNvCxnSpPr>
          <p:nvPr/>
        </p:nvCxnSpPr>
        <p:spPr>
          <a:xfrm>
            <a:off x="3891438" y="1800875"/>
            <a:ext cx="1192800" cy="1092000"/>
          </a:xfrm>
          <a:prstGeom prst="bentConnector3">
            <a:avLst>
              <a:gd name="adj1" fmla="val 50003"/>
            </a:avLst>
          </a:prstGeom>
          <a:noFill/>
          <a:ln w="9525" cap="flat" cmpd="sng">
            <a:solidFill>
              <a:schemeClr val="dk2"/>
            </a:solidFill>
            <a:prstDash val="solid"/>
            <a:round/>
            <a:headEnd type="none" w="lg" len="lg"/>
            <a:tailEnd type="none" w="lg" len="lg"/>
          </a:ln>
        </p:spPr>
      </p:cxnSp>
      <p:cxnSp>
        <p:nvCxnSpPr>
          <p:cNvPr id="100" name="Shape 100"/>
          <p:cNvCxnSpPr>
            <a:stCxn id="88" idx="3"/>
            <a:endCxn id="98" idx="1"/>
          </p:cNvCxnSpPr>
          <p:nvPr/>
        </p:nvCxnSpPr>
        <p:spPr>
          <a:xfrm>
            <a:off x="3891438" y="2892975"/>
            <a:ext cx="1192800" cy="600"/>
          </a:xfrm>
          <a:prstGeom prst="bentConnector3">
            <a:avLst>
              <a:gd name="adj1" fmla="val 50003"/>
            </a:avLst>
          </a:prstGeom>
          <a:noFill/>
          <a:ln w="9525" cap="flat" cmpd="sng">
            <a:solidFill>
              <a:schemeClr val="dk2"/>
            </a:solidFill>
            <a:prstDash val="solid"/>
            <a:round/>
            <a:headEnd type="none" w="lg" len="lg"/>
            <a:tailEnd type="none" w="lg" len="lg"/>
          </a:ln>
        </p:spPr>
      </p:cxnSp>
      <p:cxnSp>
        <p:nvCxnSpPr>
          <p:cNvPr id="101" name="Shape 101"/>
          <p:cNvCxnSpPr>
            <a:stCxn id="89" idx="3"/>
            <a:endCxn id="98" idx="1"/>
          </p:cNvCxnSpPr>
          <p:nvPr/>
        </p:nvCxnSpPr>
        <p:spPr>
          <a:xfrm rot="10800000" flipH="1">
            <a:off x="3891438" y="2893075"/>
            <a:ext cx="1192800" cy="1092000"/>
          </a:xfrm>
          <a:prstGeom prst="bentConnector3">
            <a:avLst>
              <a:gd name="adj1" fmla="val 50003"/>
            </a:avLst>
          </a:prstGeom>
          <a:noFill/>
          <a:ln w="9525" cap="flat" cmpd="sng">
            <a:solidFill>
              <a:schemeClr val="dk2"/>
            </a:solidFill>
            <a:prstDash val="solid"/>
            <a:round/>
            <a:headEnd type="none" w="lg" len="lg"/>
            <a:tailEnd type="none" w="lg" len="lg"/>
          </a:ln>
        </p:spPr>
      </p:cxnSp>
      <p:sp>
        <p:nvSpPr>
          <p:cNvPr id="102" name="Shape 102"/>
          <p:cNvSpPr/>
          <p:nvPr/>
        </p:nvSpPr>
        <p:spPr>
          <a:xfrm>
            <a:off x="6710113" y="2606625"/>
            <a:ext cx="1389300" cy="572700"/>
          </a:xfrm>
          <a:prstGeom prst="rect">
            <a:avLst/>
          </a:prstGeom>
          <a:no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t>Historical Data?</a:t>
            </a:r>
            <a:endParaRPr/>
          </a:p>
        </p:txBody>
      </p:sp>
      <p:cxnSp>
        <p:nvCxnSpPr>
          <p:cNvPr id="103" name="Shape 103"/>
          <p:cNvCxnSpPr>
            <a:stCxn id="98" idx="3"/>
            <a:endCxn id="102" idx="1"/>
          </p:cNvCxnSpPr>
          <p:nvPr/>
        </p:nvCxnSpPr>
        <p:spPr>
          <a:xfrm>
            <a:off x="6473613" y="2892975"/>
            <a:ext cx="236400" cy="600"/>
          </a:xfrm>
          <a:prstGeom prst="bentConnector3">
            <a:avLst>
              <a:gd name="adj1" fmla="val 50021"/>
            </a:avLst>
          </a:prstGeom>
          <a:noFill/>
          <a:ln w="9525" cap="flat" cmpd="sng">
            <a:solidFill>
              <a:schemeClr val="dk2"/>
            </a:solidFill>
            <a:prstDash val="solid"/>
            <a:round/>
            <a:headEnd type="none" w="lg" len="lg"/>
            <a:tailEnd type="none" w="lg" len="lg"/>
          </a:ln>
        </p:spPr>
      </p:cxnSp>
      <p:cxnSp>
        <p:nvCxnSpPr>
          <p:cNvPr id="104" name="Shape 104"/>
          <p:cNvCxnSpPr>
            <a:stCxn id="98" idx="1"/>
          </p:cNvCxnSpPr>
          <p:nvPr/>
        </p:nvCxnSpPr>
        <p:spPr>
          <a:xfrm flipH="1">
            <a:off x="4478313" y="2892975"/>
            <a:ext cx="606000" cy="2100"/>
          </a:xfrm>
          <a:prstGeom prst="straightConnector1">
            <a:avLst/>
          </a:prstGeom>
          <a:noFill/>
          <a:ln w="9525" cap="flat" cmpd="sng">
            <a:solidFill>
              <a:schemeClr val="dk2"/>
            </a:solidFill>
            <a:prstDash val="solid"/>
            <a:round/>
            <a:headEnd type="none" w="lg" len="lg"/>
            <a:tailEnd type="triangle" w="lg" len="lg"/>
          </a:ln>
        </p:spPr>
      </p:cxnSp>
      <p:cxnSp>
        <p:nvCxnSpPr>
          <p:cNvPr id="105" name="Shape 105"/>
          <p:cNvCxnSpPr>
            <a:stCxn id="102" idx="1"/>
            <a:endCxn id="98" idx="3"/>
          </p:cNvCxnSpPr>
          <p:nvPr/>
        </p:nvCxnSpPr>
        <p:spPr>
          <a:xfrm rot="10800000">
            <a:off x="6473713" y="2892975"/>
            <a:ext cx="2364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800"/>
              <a:t>Data Scraping Overview</a:t>
            </a:r>
            <a:endParaRPr sz="3800"/>
          </a:p>
        </p:txBody>
      </p:sp>
      <p:sp>
        <p:nvSpPr>
          <p:cNvPr id="111" name="Shape 111"/>
          <p:cNvSpPr txBox="1">
            <a:spLocks noGrp="1"/>
          </p:cNvSpPr>
          <p:nvPr>
            <p:ph type="body" idx="1"/>
          </p:nvPr>
        </p:nvSpPr>
        <p:spPr>
          <a:xfrm>
            <a:off x="311700" y="1152475"/>
            <a:ext cx="8520600" cy="3603600"/>
          </a:xfrm>
          <a:prstGeom prst="rect">
            <a:avLst/>
          </a:prstGeom>
        </p:spPr>
        <p:txBody>
          <a:bodyPr spcFirstLastPara="1" wrap="square" lIns="91425" tIns="91425" rIns="91425" bIns="91425" anchor="t" anchorCtr="0">
            <a:noAutofit/>
          </a:bodyPr>
          <a:lstStyle/>
          <a:p>
            <a:pPr marL="457200" lvl="0" indent="-381000" rtl="0">
              <a:lnSpc>
                <a:spcPct val="90000"/>
              </a:lnSpc>
              <a:spcBef>
                <a:spcPts val="1000"/>
              </a:spcBef>
              <a:spcAft>
                <a:spcPts val="0"/>
              </a:spcAft>
              <a:buClr>
                <a:schemeClr val="dk1"/>
              </a:buClr>
              <a:buSzPts val="2400"/>
              <a:buChar char="●"/>
            </a:pPr>
            <a:r>
              <a:rPr lang="en" sz="2400">
                <a:solidFill>
                  <a:schemeClr val="dk1"/>
                </a:solidFill>
              </a:rPr>
              <a:t>What is data scraping</a:t>
            </a:r>
            <a:endParaRPr sz="2400">
              <a:solidFill>
                <a:schemeClr val="dk1"/>
              </a:solidFill>
            </a:endParaRPr>
          </a:p>
          <a:p>
            <a:pPr marL="457200" lvl="0" indent="-381000" rtl="0">
              <a:lnSpc>
                <a:spcPct val="90000"/>
              </a:lnSpc>
              <a:spcBef>
                <a:spcPts val="0"/>
              </a:spcBef>
              <a:spcAft>
                <a:spcPts val="0"/>
              </a:spcAft>
              <a:buClr>
                <a:schemeClr val="dk1"/>
              </a:buClr>
              <a:buSzPts val="2400"/>
              <a:buChar char="●"/>
            </a:pPr>
            <a:r>
              <a:rPr lang="en" sz="2400">
                <a:solidFill>
                  <a:schemeClr val="dk1"/>
                </a:solidFill>
              </a:rPr>
              <a:t>Why do we scrape data</a:t>
            </a:r>
            <a:endParaRPr sz="2400">
              <a:solidFill>
                <a:schemeClr val="dk1"/>
              </a:solidFill>
            </a:endParaRPr>
          </a:p>
          <a:p>
            <a:pPr marL="457200" lvl="0" indent="-381000" rtl="0">
              <a:lnSpc>
                <a:spcPct val="90000"/>
              </a:lnSpc>
              <a:spcBef>
                <a:spcPts val="0"/>
              </a:spcBef>
              <a:spcAft>
                <a:spcPts val="0"/>
              </a:spcAft>
              <a:buClr>
                <a:schemeClr val="dk1"/>
              </a:buClr>
              <a:buSzPts val="2400"/>
              <a:buChar char="●"/>
            </a:pPr>
            <a:r>
              <a:rPr lang="en" sz="2400">
                <a:solidFill>
                  <a:schemeClr val="dk1"/>
                </a:solidFill>
              </a:rPr>
              <a:t>Data scraping techniques state-of-art</a:t>
            </a:r>
            <a:endParaRPr sz="2400">
              <a:solidFill>
                <a:schemeClr val="dk1"/>
              </a:solidFill>
            </a:endParaRPr>
          </a:p>
          <a:p>
            <a:pPr marL="914400" lvl="1" indent="-381000" rtl="0">
              <a:lnSpc>
                <a:spcPct val="90000"/>
              </a:lnSpc>
              <a:spcBef>
                <a:spcPts val="0"/>
              </a:spcBef>
              <a:spcAft>
                <a:spcPts val="0"/>
              </a:spcAft>
              <a:buClr>
                <a:schemeClr val="dk1"/>
              </a:buClr>
              <a:buSzPts val="2400"/>
              <a:buChar char="○"/>
            </a:pPr>
            <a:r>
              <a:rPr lang="en" sz="2400">
                <a:solidFill>
                  <a:schemeClr val="dk1"/>
                </a:solidFill>
              </a:rPr>
              <a:t>Speedup: Parallel Computing</a:t>
            </a:r>
            <a:endParaRPr sz="2400">
              <a:solidFill>
                <a:schemeClr val="dk1"/>
              </a:solidFill>
            </a:endParaRPr>
          </a:p>
          <a:p>
            <a:pPr marL="914400" lvl="1" indent="-381000" rtl="0">
              <a:lnSpc>
                <a:spcPct val="90000"/>
              </a:lnSpc>
              <a:spcBef>
                <a:spcPts val="0"/>
              </a:spcBef>
              <a:spcAft>
                <a:spcPts val="0"/>
              </a:spcAft>
              <a:buClr>
                <a:schemeClr val="dk1"/>
              </a:buClr>
              <a:buSzPts val="2400"/>
              <a:buChar char="○"/>
            </a:pPr>
            <a:r>
              <a:rPr lang="en" sz="2400">
                <a:solidFill>
                  <a:schemeClr val="dk1"/>
                </a:solidFill>
              </a:rPr>
              <a:t>Hide: Tor (onion routing), HTTP/HTTPS proxy</a:t>
            </a:r>
            <a:endParaRPr sz="2400">
              <a:solidFill>
                <a:schemeClr val="dk1"/>
              </a:solidFill>
            </a:endParaRPr>
          </a:p>
          <a:p>
            <a:pPr marL="914400" lvl="1" indent="-381000" rtl="0">
              <a:lnSpc>
                <a:spcPct val="90000"/>
              </a:lnSpc>
              <a:spcBef>
                <a:spcPts val="0"/>
              </a:spcBef>
              <a:spcAft>
                <a:spcPts val="0"/>
              </a:spcAft>
              <a:buClr>
                <a:schemeClr val="dk1"/>
              </a:buClr>
              <a:buSzPts val="2400"/>
              <a:buChar char="○"/>
            </a:pPr>
            <a:r>
              <a:rPr lang="en" sz="2400">
                <a:solidFill>
                  <a:schemeClr val="dk1"/>
                </a:solidFill>
              </a:rPr>
              <a:t>Natural human behavior:</a:t>
            </a:r>
            <a:endParaRPr sz="2400">
              <a:solidFill>
                <a:schemeClr val="dk1"/>
              </a:solidFill>
            </a:endParaRPr>
          </a:p>
          <a:p>
            <a:pPr marL="1371600" lvl="2" indent="-381000" rtl="0">
              <a:lnSpc>
                <a:spcPct val="90000"/>
              </a:lnSpc>
              <a:spcBef>
                <a:spcPts val="0"/>
              </a:spcBef>
              <a:spcAft>
                <a:spcPts val="0"/>
              </a:spcAft>
              <a:buClr>
                <a:schemeClr val="dk1"/>
              </a:buClr>
              <a:buSzPts val="2400"/>
              <a:buChar char="■"/>
            </a:pPr>
            <a:r>
              <a:rPr lang="en" sz="2400">
                <a:solidFill>
                  <a:schemeClr val="dk1"/>
                </a:solidFill>
              </a:rPr>
              <a:t>randomize requesting time</a:t>
            </a:r>
            <a:endParaRPr sz="2400">
              <a:solidFill>
                <a:schemeClr val="dk1"/>
              </a:solidFill>
            </a:endParaRPr>
          </a:p>
          <a:p>
            <a:pPr marL="1371600" lvl="2" indent="-381000" rtl="0">
              <a:lnSpc>
                <a:spcPct val="90000"/>
              </a:lnSpc>
              <a:spcBef>
                <a:spcPts val="0"/>
              </a:spcBef>
              <a:spcAft>
                <a:spcPts val="0"/>
              </a:spcAft>
              <a:buClr>
                <a:schemeClr val="dk1"/>
              </a:buClr>
              <a:buSzPts val="2400"/>
              <a:buChar char="■"/>
            </a:pPr>
            <a:r>
              <a:rPr lang="en" sz="2400">
                <a:solidFill>
                  <a:schemeClr val="dk1"/>
                </a:solidFill>
              </a:rPr>
              <a:t>interval length</a:t>
            </a:r>
            <a:endParaRPr sz="2400">
              <a:solidFill>
                <a:schemeClr val="dk1"/>
              </a:solidFill>
            </a:endParaRPr>
          </a:p>
          <a:p>
            <a:pPr marL="1371600" lvl="2" indent="-381000" rtl="0">
              <a:lnSpc>
                <a:spcPct val="90000"/>
              </a:lnSpc>
              <a:spcBef>
                <a:spcPts val="0"/>
              </a:spcBef>
              <a:spcAft>
                <a:spcPts val="0"/>
              </a:spcAft>
              <a:buClr>
                <a:schemeClr val="dk1"/>
              </a:buClr>
              <a:buSzPts val="2400"/>
              <a:buChar char="■"/>
            </a:pPr>
            <a:r>
              <a:rPr lang="en" sz="2400">
                <a:solidFill>
                  <a:schemeClr val="dk1"/>
                </a:solidFill>
              </a:rPr>
              <a:t>requesting device</a:t>
            </a:r>
            <a:endParaRPr sz="2400">
              <a:solidFill>
                <a:schemeClr val="dk1"/>
              </a:solidFill>
            </a:endParaRPr>
          </a:p>
          <a:p>
            <a:pPr marL="0" lvl="0" indent="0">
              <a:spcBef>
                <a:spcPts val="0"/>
              </a:spcBef>
              <a:spcAft>
                <a:spcPts val="1600"/>
              </a:spcAft>
              <a:buNone/>
            </a:pPr>
            <a:endParaRPr sz="24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311700" y="445925"/>
            <a:ext cx="8520600" cy="775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800"/>
              <a:t>Data Scraping Overview</a:t>
            </a:r>
            <a:endParaRPr sz="3800"/>
          </a:p>
        </p:txBody>
      </p:sp>
      <p:sp>
        <p:nvSpPr>
          <p:cNvPr id="117" name="Shape 117"/>
          <p:cNvSpPr txBox="1">
            <a:spLocks noGrp="1"/>
          </p:cNvSpPr>
          <p:nvPr>
            <p:ph type="body" idx="1"/>
          </p:nvPr>
        </p:nvSpPr>
        <p:spPr>
          <a:xfrm>
            <a:off x="311700" y="1152475"/>
            <a:ext cx="8520600" cy="3674700"/>
          </a:xfrm>
          <a:prstGeom prst="rect">
            <a:avLst/>
          </a:prstGeom>
        </p:spPr>
        <p:txBody>
          <a:bodyPr spcFirstLastPara="1" wrap="square" lIns="91425" tIns="91425" rIns="91425" bIns="91425" anchor="t" anchorCtr="0">
            <a:noAutofit/>
          </a:bodyPr>
          <a:lstStyle/>
          <a:p>
            <a:pPr marL="457200" lvl="0" indent="-381000" rtl="0">
              <a:lnSpc>
                <a:spcPct val="90000"/>
              </a:lnSpc>
              <a:spcBef>
                <a:spcPts val="1000"/>
              </a:spcBef>
              <a:spcAft>
                <a:spcPts val="0"/>
              </a:spcAft>
              <a:buClr>
                <a:schemeClr val="dk1"/>
              </a:buClr>
              <a:buSzPts val="2400"/>
              <a:buChar char="●"/>
            </a:pPr>
            <a:r>
              <a:rPr lang="en" sz="2400">
                <a:solidFill>
                  <a:schemeClr val="dk1"/>
                </a:solidFill>
              </a:rPr>
              <a:t>What is data scraping</a:t>
            </a:r>
            <a:endParaRPr sz="2400">
              <a:solidFill>
                <a:schemeClr val="dk1"/>
              </a:solidFill>
            </a:endParaRPr>
          </a:p>
          <a:p>
            <a:pPr marL="457200" lvl="0" indent="-381000" rtl="0">
              <a:lnSpc>
                <a:spcPct val="90000"/>
              </a:lnSpc>
              <a:spcBef>
                <a:spcPts val="0"/>
              </a:spcBef>
              <a:spcAft>
                <a:spcPts val="0"/>
              </a:spcAft>
              <a:buClr>
                <a:srgbClr val="B7B7B7"/>
              </a:buClr>
              <a:buSzPts val="2400"/>
              <a:buChar char="●"/>
            </a:pPr>
            <a:r>
              <a:rPr lang="en" sz="2400">
                <a:solidFill>
                  <a:srgbClr val="B7B7B7"/>
                </a:solidFill>
              </a:rPr>
              <a:t>Why do we scrape data</a:t>
            </a:r>
            <a:endParaRPr sz="2400">
              <a:solidFill>
                <a:srgbClr val="B7B7B7"/>
              </a:solidFill>
            </a:endParaRPr>
          </a:p>
          <a:p>
            <a:pPr marL="457200" lvl="0" indent="-381000" rtl="0">
              <a:lnSpc>
                <a:spcPct val="90000"/>
              </a:lnSpc>
              <a:spcBef>
                <a:spcPts val="0"/>
              </a:spcBef>
              <a:spcAft>
                <a:spcPts val="0"/>
              </a:spcAft>
              <a:buClr>
                <a:schemeClr val="dk1"/>
              </a:buClr>
              <a:buSzPts val="2400"/>
              <a:buChar char="●"/>
            </a:pPr>
            <a:r>
              <a:rPr lang="en" sz="2400">
                <a:solidFill>
                  <a:schemeClr val="dk1"/>
                </a:solidFill>
              </a:rPr>
              <a:t>Data scraping techniques state-of-art</a:t>
            </a:r>
            <a:endParaRPr sz="2400">
              <a:solidFill>
                <a:schemeClr val="dk1"/>
              </a:solidFill>
            </a:endParaRPr>
          </a:p>
          <a:p>
            <a:pPr marL="914400" lvl="1" indent="-381000" rtl="0">
              <a:lnSpc>
                <a:spcPct val="90000"/>
              </a:lnSpc>
              <a:spcBef>
                <a:spcPts val="0"/>
              </a:spcBef>
              <a:spcAft>
                <a:spcPts val="0"/>
              </a:spcAft>
              <a:buClr>
                <a:schemeClr val="dk1"/>
              </a:buClr>
              <a:buSzPts val="2400"/>
              <a:buChar char="○"/>
            </a:pPr>
            <a:r>
              <a:rPr lang="en" sz="2400">
                <a:solidFill>
                  <a:schemeClr val="dk1"/>
                </a:solidFill>
              </a:rPr>
              <a:t>Speedup: Parallel Computing</a:t>
            </a:r>
            <a:endParaRPr sz="2400">
              <a:solidFill>
                <a:schemeClr val="dk1"/>
              </a:solidFill>
            </a:endParaRPr>
          </a:p>
          <a:p>
            <a:pPr marL="914400" lvl="1" indent="-381000" rtl="0">
              <a:lnSpc>
                <a:spcPct val="90000"/>
              </a:lnSpc>
              <a:spcBef>
                <a:spcPts val="0"/>
              </a:spcBef>
              <a:spcAft>
                <a:spcPts val="0"/>
              </a:spcAft>
              <a:buClr>
                <a:schemeClr val="dk1"/>
              </a:buClr>
              <a:buSzPts val="2400"/>
              <a:buChar char="○"/>
            </a:pPr>
            <a:r>
              <a:rPr lang="en" sz="2400">
                <a:solidFill>
                  <a:schemeClr val="dk1"/>
                </a:solidFill>
              </a:rPr>
              <a:t>Hide: Tor (onion routing), HTTP/HTTPS proxy</a:t>
            </a:r>
            <a:endParaRPr sz="2400">
              <a:solidFill>
                <a:schemeClr val="dk1"/>
              </a:solidFill>
            </a:endParaRPr>
          </a:p>
          <a:p>
            <a:pPr marL="914400" lvl="1" indent="-381000" rtl="0">
              <a:lnSpc>
                <a:spcPct val="90000"/>
              </a:lnSpc>
              <a:spcBef>
                <a:spcPts val="0"/>
              </a:spcBef>
              <a:spcAft>
                <a:spcPts val="0"/>
              </a:spcAft>
              <a:buClr>
                <a:schemeClr val="dk1"/>
              </a:buClr>
              <a:buSzPts val="2400"/>
              <a:buChar char="○"/>
            </a:pPr>
            <a:r>
              <a:rPr lang="en" sz="2400">
                <a:solidFill>
                  <a:schemeClr val="dk1"/>
                </a:solidFill>
              </a:rPr>
              <a:t>Natural human behavior:</a:t>
            </a:r>
            <a:endParaRPr sz="2400">
              <a:solidFill>
                <a:schemeClr val="dk1"/>
              </a:solidFill>
            </a:endParaRPr>
          </a:p>
          <a:p>
            <a:pPr marL="1371600" lvl="2" indent="-381000" rtl="0">
              <a:lnSpc>
                <a:spcPct val="90000"/>
              </a:lnSpc>
              <a:spcBef>
                <a:spcPts val="0"/>
              </a:spcBef>
              <a:spcAft>
                <a:spcPts val="0"/>
              </a:spcAft>
              <a:buClr>
                <a:schemeClr val="dk1"/>
              </a:buClr>
              <a:buSzPts val="2400"/>
              <a:buChar char="■"/>
            </a:pPr>
            <a:r>
              <a:rPr lang="en" sz="2400">
                <a:solidFill>
                  <a:schemeClr val="dk1"/>
                </a:solidFill>
              </a:rPr>
              <a:t>randomize requesting time</a:t>
            </a:r>
            <a:endParaRPr sz="2400">
              <a:solidFill>
                <a:schemeClr val="dk1"/>
              </a:solidFill>
            </a:endParaRPr>
          </a:p>
          <a:p>
            <a:pPr marL="1371600" lvl="2" indent="-381000" rtl="0">
              <a:lnSpc>
                <a:spcPct val="90000"/>
              </a:lnSpc>
              <a:spcBef>
                <a:spcPts val="0"/>
              </a:spcBef>
              <a:spcAft>
                <a:spcPts val="0"/>
              </a:spcAft>
              <a:buClr>
                <a:schemeClr val="dk1"/>
              </a:buClr>
              <a:buSzPts val="2400"/>
              <a:buChar char="■"/>
            </a:pPr>
            <a:r>
              <a:rPr lang="en" sz="2400">
                <a:solidFill>
                  <a:schemeClr val="dk1"/>
                </a:solidFill>
              </a:rPr>
              <a:t>interval length</a:t>
            </a:r>
            <a:endParaRPr sz="2400">
              <a:solidFill>
                <a:schemeClr val="dk1"/>
              </a:solidFill>
            </a:endParaRPr>
          </a:p>
          <a:p>
            <a:pPr marL="1371600" lvl="2" indent="-381000" rtl="0">
              <a:lnSpc>
                <a:spcPct val="90000"/>
              </a:lnSpc>
              <a:spcBef>
                <a:spcPts val="0"/>
              </a:spcBef>
              <a:spcAft>
                <a:spcPts val="0"/>
              </a:spcAft>
              <a:buClr>
                <a:schemeClr val="dk1"/>
              </a:buClr>
              <a:buSzPts val="2400"/>
              <a:buChar char="■"/>
            </a:pPr>
            <a:r>
              <a:rPr lang="en" sz="2400">
                <a:solidFill>
                  <a:schemeClr val="dk1"/>
                </a:solidFill>
              </a:rPr>
              <a:t>requesting device</a:t>
            </a:r>
            <a:endParaRPr sz="2400">
              <a:solidFill>
                <a:schemeClr val="dk1"/>
              </a:solidFill>
            </a:endParaRPr>
          </a:p>
          <a:p>
            <a:pPr marL="0" lvl="0" indent="0" rtl="0">
              <a:spcBef>
                <a:spcPts val="0"/>
              </a:spcBef>
              <a:spcAft>
                <a:spcPts val="1600"/>
              </a:spcAft>
              <a:buNone/>
            </a:pPr>
            <a:endParaRPr sz="2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Shape 122"/>
          <p:cNvPicPr preferRelativeResize="0"/>
          <p:nvPr/>
        </p:nvPicPr>
        <p:blipFill>
          <a:blip r:embed="rId3">
            <a:alphaModFix/>
          </a:blip>
          <a:stretch>
            <a:fillRect/>
          </a:stretch>
        </p:blipFill>
        <p:spPr>
          <a:xfrm>
            <a:off x="4921906" y="2789143"/>
            <a:ext cx="1318200" cy="985451"/>
          </a:xfrm>
          <a:prstGeom prst="rect">
            <a:avLst/>
          </a:prstGeom>
          <a:noFill/>
          <a:ln>
            <a:noFill/>
          </a:ln>
        </p:spPr>
      </p:pic>
      <p:pic>
        <p:nvPicPr>
          <p:cNvPr id="123" name="Shape 123"/>
          <p:cNvPicPr preferRelativeResize="0"/>
          <p:nvPr/>
        </p:nvPicPr>
        <p:blipFill>
          <a:blip r:embed="rId4">
            <a:alphaModFix/>
          </a:blip>
          <a:stretch>
            <a:fillRect/>
          </a:stretch>
        </p:blipFill>
        <p:spPr>
          <a:xfrm>
            <a:off x="6896325" y="2834675"/>
            <a:ext cx="1537725" cy="894400"/>
          </a:xfrm>
          <a:prstGeom prst="rect">
            <a:avLst/>
          </a:prstGeom>
          <a:noFill/>
          <a:ln>
            <a:noFill/>
          </a:ln>
        </p:spPr>
      </p:pic>
      <p:pic>
        <p:nvPicPr>
          <p:cNvPr id="124" name="Shape 124"/>
          <p:cNvPicPr preferRelativeResize="0"/>
          <p:nvPr/>
        </p:nvPicPr>
        <p:blipFill>
          <a:blip r:embed="rId5">
            <a:alphaModFix/>
          </a:blip>
          <a:stretch>
            <a:fillRect/>
          </a:stretch>
        </p:blipFill>
        <p:spPr>
          <a:xfrm>
            <a:off x="3489563" y="2681884"/>
            <a:ext cx="776100" cy="1199382"/>
          </a:xfrm>
          <a:prstGeom prst="rect">
            <a:avLst/>
          </a:prstGeom>
          <a:noFill/>
          <a:ln>
            <a:noFill/>
          </a:ln>
        </p:spPr>
      </p:pic>
      <p:pic>
        <p:nvPicPr>
          <p:cNvPr id="125" name="Shape 125"/>
          <p:cNvPicPr preferRelativeResize="0"/>
          <p:nvPr/>
        </p:nvPicPr>
        <p:blipFill>
          <a:blip r:embed="rId6">
            <a:alphaModFix/>
          </a:blip>
          <a:stretch>
            <a:fillRect/>
          </a:stretch>
        </p:blipFill>
        <p:spPr>
          <a:xfrm>
            <a:off x="1801775" y="2806225"/>
            <a:ext cx="950690" cy="950690"/>
          </a:xfrm>
          <a:prstGeom prst="rect">
            <a:avLst/>
          </a:prstGeom>
          <a:noFill/>
          <a:ln>
            <a:noFill/>
          </a:ln>
        </p:spPr>
      </p:pic>
      <p:sp>
        <p:nvSpPr>
          <p:cNvPr id="126" name="Shape 126"/>
          <p:cNvSpPr txBox="1">
            <a:spLocks noGrp="1"/>
          </p:cNvSpPr>
          <p:nvPr>
            <p:ph type="title"/>
          </p:nvPr>
        </p:nvSpPr>
        <p:spPr>
          <a:xfrm>
            <a:off x="311700" y="352400"/>
            <a:ext cx="8520600" cy="800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800"/>
              <a:t>Data Scraping</a:t>
            </a:r>
            <a:endParaRPr sz="3800"/>
          </a:p>
        </p:txBody>
      </p:sp>
      <p:sp>
        <p:nvSpPr>
          <p:cNvPr id="127" name="Shape 127"/>
          <p:cNvSpPr txBox="1">
            <a:spLocks noGrp="1"/>
          </p:cNvSpPr>
          <p:nvPr>
            <p:ph type="body" idx="1"/>
          </p:nvPr>
        </p:nvSpPr>
        <p:spPr>
          <a:xfrm>
            <a:off x="311700" y="1152475"/>
            <a:ext cx="8520600" cy="1529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b="1">
                <a:solidFill>
                  <a:srgbClr val="000000"/>
                </a:solidFill>
              </a:rPr>
              <a:t>Definition</a:t>
            </a:r>
            <a:r>
              <a:rPr lang="en" sz="2000">
                <a:solidFill>
                  <a:srgbClr val="000000"/>
                </a:solidFill>
              </a:rPr>
              <a:t>: </a:t>
            </a:r>
            <a:endParaRPr sz="2000">
              <a:solidFill>
                <a:srgbClr val="000000"/>
              </a:solidFill>
            </a:endParaRPr>
          </a:p>
          <a:p>
            <a:pPr marL="457200" lvl="0" indent="-317500" rtl="0">
              <a:spcBef>
                <a:spcPts val="1600"/>
              </a:spcBef>
              <a:spcAft>
                <a:spcPts val="0"/>
              </a:spcAft>
              <a:buClr>
                <a:srgbClr val="000000"/>
              </a:buClr>
              <a:buSzPts val="1400"/>
              <a:buChar char="●"/>
            </a:pPr>
            <a:r>
              <a:rPr lang="en" sz="1400">
                <a:solidFill>
                  <a:srgbClr val="000000"/>
                </a:solidFill>
              </a:rPr>
              <a:t>Data Scraping, AKA Web Scraping,</a:t>
            </a:r>
            <a:r>
              <a:rPr lang="en" sz="1400">
                <a:solidFill>
                  <a:srgbClr val="000000"/>
                </a:solidFill>
                <a:highlight>
                  <a:srgbClr val="FFFFFF"/>
                </a:highlight>
              </a:rPr>
              <a:t> is a technique employed to extract large amounts of data from websites whereby the data is extracted and saved to a local file in your computer or to a database in table (spreadsheet) format.</a:t>
            </a:r>
            <a:endParaRPr sz="2000" b="1">
              <a:solidFill>
                <a:srgbClr val="000000"/>
              </a:solidFill>
              <a:highlight>
                <a:srgbClr val="FFFFFF"/>
              </a:highlight>
            </a:endParaRPr>
          </a:p>
          <a:p>
            <a:pPr marL="0" lvl="0" indent="0">
              <a:spcBef>
                <a:spcPts val="1600"/>
              </a:spcBef>
              <a:spcAft>
                <a:spcPts val="1600"/>
              </a:spcAft>
              <a:buNone/>
            </a:pPr>
            <a:endParaRPr sz="2000" b="1">
              <a:solidFill>
                <a:srgbClr val="000000"/>
              </a:solidFill>
              <a:highlight>
                <a:srgbClr val="FFFFFF"/>
              </a:highlight>
            </a:endParaRPr>
          </a:p>
        </p:txBody>
      </p:sp>
      <p:sp>
        <p:nvSpPr>
          <p:cNvPr id="128" name="Shape 128"/>
          <p:cNvSpPr/>
          <p:nvPr/>
        </p:nvSpPr>
        <p:spPr>
          <a:xfrm>
            <a:off x="794850" y="3181075"/>
            <a:ext cx="581700" cy="200400"/>
          </a:xfrm>
          <a:prstGeom prst="rect">
            <a:avLst/>
          </a:prstGeom>
          <a:no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a:spcBef>
                <a:spcPts val="0"/>
              </a:spcBef>
              <a:spcAft>
                <a:spcPts val="0"/>
              </a:spcAft>
              <a:buNone/>
            </a:pPr>
            <a:r>
              <a:rPr lang="en"/>
              <a:t>URL</a:t>
            </a:r>
            <a:endParaRPr/>
          </a:p>
        </p:txBody>
      </p:sp>
      <p:sp>
        <p:nvSpPr>
          <p:cNvPr id="129" name="Shape 129"/>
          <p:cNvSpPr txBox="1"/>
          <p:nvPr/>
        </p:nvSpPr>
        <p:spPr>
          <a:xfrm>
            <a:off x="2461925" y="3897425"/>
            <a:ext cx="1318200" cy="374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a:t>DNS Analysis</a:t>
            </a:r>
            <a:endParaRPr/>
          </a:p>
        </p:txBody>
      </p:sp>
      <p:cxnSp>
        <p:nvCxnSpPr>
          <p:cNvPr id="130" name="Shape 130"/>
          <p:cNvCxnSpPr/>
          <p:nvPr/>
        </p:nvCxnSpPr>
        <p:spPr>
          <a:xfrm rot="10800000" flipH="1">
            <a:off x="3055925" y="3282900"/>
            <a:ext cx="4500" cy="613800"/>
          </a:xfrm>
          <a:prstGeom prst="straightConnector1">
            <a:avLst/>
          </a:prstGeom>
          <a:noFill/>
          <a:ln w="9525" cap="flat" cmpd="sng">
            <a:solidFill>
              <a:schemeClr val="dk2"/>
            </a:solidFill>
            <a:prstDash val="solid"/>
            <a:round/>
            <a:headEnd type="none" w="lg" len="lg"/>
            <a:tailEnd type="triangle" w="lg" len="lg"/>
          </a:ln>
        </p:spPr>
      </p:cxnSp>
      <p:sp>
        <p:nvSpPr>
          <p:cNvPr id="131" name="Shape 131"/>
          <p:cNvSpPr txBox="1"/>
          <p:nvPr/>
        </p:nvSpPr>
        <p:spPr>
          <a:xfrm>
            <a:off x="3946613" y="3897425"/>
            <a:ext cx="1318200" cy="3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HTML Tree</a:t>
            </a:r>
            <a:endParaRPr/>
          </a:p>
        </p:txBody>
      </p:sp>
      <p:cxnSp>
        <p:nvCxnSpPr>
          <p:cNvPr id="132" name="Shape 132"/>
          <p:cNvCxnSpPr/>
          <p:nvPr/>
        </p:nvCxnSpPr>
        <p:spPr>
          <a:xfrm rot="10800000">
            <a:off x="4593488" y="3281275"/>
            <a:ext cx="600" cy="613800"/>
          </a:xfrm>
          <a:prstGeom prst="straightConnector1">
            <a:avLst/>
          </a:prstGeom>
          <a:noFill/>
          <a:ln w="9525" cap="flat" cmpd="sng">
            <a:solidFill>
              <a:schemeClr val="dk2"/>
            </a:solidFill>
            <a:prstDash val="solid"/>
            <a:round/>
            <a:headEnd type="none" w="lg" len="lg"/>
            <a:tailEnd type="triangle" w="lg" len="lg"/>
          </a:ln>
        </p:spPr>
      </p:cxnSp>
      <p:sp>
        <p:nvSpPr>
          <p:cNvPr id="133" name="Shape 133"/>
          <p:cNvSpPr txBox="1"/>
          <p:nvPr/>
        </p:nvSpPr>
        <p:spPr>
          <a:xfrm>
            <a:off x="6180150" y="3897425"/>
            <a:ext cx="776100" cy="3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Store</a:t>
            </a:r>
            <a:endParaRPr/>
          </a:p>
        </p:txBody>
      </p:sp>
      <p:cxnSp>
        <p:nvCxnSpPr>
          <p:cNvPr id="134" name="Shape 134"/>
          <p:cNvCxnSpPr/>
          <p:nvPr/>
        </p:nvCxnSpPr>
        <p:spPr>
          <a:xfrm rot="10800000" flipH="1">
            <a:off x="6567900" y="3281875"/>
            <a:ext cx="600" cy="613800"/>
          </a:xfrm>
          <a:prstGeom prst="straightConnector1">
            <a:avLst/>
          </a:prstGeom>
          <a:noFill/>
          <a:ln w="9525" cap="flat" cmpd="sng">
            <a:solidFill>
              <a:schemeClr val="dk2"/>
            </a:solidFill>
            <a:prstDash val="solid"/>
            <a:round/>
            <a:headEnd type="none" w="lg" len="lg"/>
            <a:tailEnd type="triangle" w="lg" len="lg"/>
          </a:ln>
        </p:spPr>
      </p:cxnSp>
      <p:cxnSp>
        <p:nvCxnSpPr>
          <p:cNvPr id="135" name="Shape 135"/>
          <p:cNvCxnSpPr>
            <a:stCxn id="128" idx="3"/>
            <a:endCxn id="125" idx="1"/>
          </p:cNvCxnSpPr>
          <p:nvPr/>
        </p:nvCxnSpPr>
        <p:spPr>
          <a:xfrm>
            <a:off x="1376550" y="3281275"/>
            <a:ext cx="425100" cy="600"/>
          </a:xfrm>
          <a:prstGeom prst="bentConnector3">
            <a:avLst>
              <a:gd name="adj1" fmla="val 50015"/>
            </a:avLst>
          </a:prstGeom>
          <a:noFill/>
          <a:ln w="9525" cap="flat" cmpd="sng">
            <a:solidFill>
              <a:schemeClr val="dk2"/>
            </a:solidFill>
            <a:prstDash val="solid"/>
            <a:round/>
            <a:headEnd type="none" w="lg" len="lg"/>
            <a:tailEnd type="none" w="lg" len="lg"/>
          </a:ln>
        </p:spPr>
      </p:cxnSp>
      <p:cxnSp>
        <p:nvCxnSpPr>
          <p:cNvPr id="136" name="Shape 136"/>
          <p:cNvCxnSpPr>
            <a:stCxn id="125" idx="3"/>
            <a:endCxn id="124" idx="1"/>
          </p:cNvCxnSpPr>
          <p:nvPr/>
        </p:nvCxnSpPr>
        <p:spPr>
          <a:xfrm>
            <a:off x="2752465" y="3281570"/>
            <a:ext cx="737100" cy="600"/>
          </a:xfrm>
          <a:prstGeom prst="bentConnector3">
            <a:avLst>
              <a:gd name="adj1" fmla="val 50000"/>
            </a:avLst>
          </a:prstGeom>
          <a:noFill/>
          <a:ln w="9525" cap="flat" cmpd="sng">
            <a:solidFill>
              <a:schemeClr val="dk2"/>
            </a:solidFill>
            <a:prstDash val="solid"/>
            <a:round/>
            <a:headEnd type="none" w="lg" len="lg"/>
            <a:tailEnd type="none" w="lg" len="lg"/>
          </a:ln>
        </p:spPr>
      </p:cxnSp>
      <p:cxnSp>
        <p:nvCxnSpPr>
          <p:cNvPr id="137" name="Shape 137"/>
          <p:cNvCxnSpPr>
            <a:stCxn id="124" idx="3"/>
            <a:endCxn id="122" idx="1"/>
          </p:cNvCxnSpPr>
          <p:nvPr/>
        </p:nvCxnSpPr>
        <p:spPr>
          <a:xfrm>
            <a:off x="4265663" y="3281575"/>
            <a:ext cx="656100" cy="600"/>
          </a:xfrm>
          <a:prstGeom prst="bentConnector3">
            <a:avLst>
              <a:gd name="adj1" fmla="val 50011"/>
            </a:avLst>
          </a:prstGeom>
          <a:noFill/>
          <a:ln w="9525" cap="flat" cmpd="sng">
            <a:solidFill>
              <a:schemeClr val="dk2"/>
            </a:solidFill>
            <a:prstDash val="solid"/>
            <a:round/>
            <a:headEnd type="none" w="lg" len="lg"/>
            <a:tailEnd type="none" w="lg" len="lg"/>
          </a:ln>
        </p:spPr>
      </p:cxnSp>
      <p:cxnSp>
        <p:nvCxnSpPr>
          <p:cNvPr id="138" name="Shape 138"/>
          <p:cNvCxnSpPr>
            <a:stCxn id="122" idx="3"/>
            <a:endCxn id="123" idx="1"/>
          </p:cNvCxnSpPr>
          <p:nvPr/>
        </p:nvCxnSpPr>
        <p:spPr>
          <a:xfrm>
            <a:off x="6240106" y="3281868"/>
            <a:ext cx="656100" cy="600"/>
          </a:xfrm>
          <a:prstGeom prst="bentConnector3">
            <a:avLst>
              <a:gd name="adj1" fmla="val 50009"/>
            </a:avLst>
          </a:prstGeom>
          <a:noFill/>
          <a:ln w="9525" cap="flat" cmpd="sng">
            <a:solidFill>
              <a:schemeClr val="dk2"/>
            </a:solidFill>
            <a:prstDash val="solid"/>
            <a:round/>
            <a:headEnd type="none" w="lg" len="lg"/>
            <a:tailEnd type="non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childTnLst>
                                </p:cTn>
                              </p:par>
                              <p:par>
                                <p:cTn id="8" presetID="10" presetClass="entr" presetSubtype="0" fill="hold"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fade">
                                      <p:cBhvr>
                                        <p:cTn id="10" dur="1000"/>
                                        <p:tgtEl>
                                          <p:spTgt spid="123"/>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1000"/>
                                        <p:tgtEl>
                                          <p:spTgt spid="124"/>
                                        </p:tgtEl>
                                      </p:cBhvr>
                                    </p:animEffect>
                                  </p:childTnLst>
                                </p:cTn>
                              </p:par>
                              <p:par>
                                <p:cTn id="14" presetID="10" presetClass="entr" presetSubtype="0" fill="hold"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1000"/>
                                        <p:tgtEl>
                                          <p:spTgt spid="125"/>
                                        </p:tgtEl>
                                      </p:cBhvr>
                                    </p:animEffect>
                                  </p:childTnLst>
                                </p:cTn>
                              </p:par>
                              <p:par>
                                <p:cTn id="17" presetID="10" presetClass="entr" presetSubtype="0" fill="hold" nodeType="withEffect">
                                  <p:stCondLst>
                                    <p:cond delay="0"/>
                                  </p:stCondLst>
                                  <p:childTnLst>
                                    <p:set>
                                      <p:cBhvr>
                                        <p:cTn id="18" dur="1" fill="hold">
                                          <p:stCondLst>
                                            <p:cond delay="0"/>
                                          </p:stCondLst>
                                        </p:cTn>
                                        <p:tgtEl>
                                          <p:spTgt spid="128"/>
                                        </p:tgtEl>
                                        <p:attrNameLst>
                                          <p:attrName>style.visibility</p:attrName>
                                        </p:attrNameLst>
                                      </p:cBhvr>
                                      <p:to>
                                        <p:strVal val="visible"/>
                                      </p:to>
                                    </p:set>
                                    <p:animEffect transition="in" filter="fade">
                                      <p:cBhvr>
                                        <p:cTn id="19" dur="1000"/>
                                        <p:tgtEl>
                                          <p:spTgt spid="128"/>
                                        </p:tgtEl>
                                      </p:cBhvr>
                                    </p:animEffect>
                                  </p:childTnLst>
                                </p:cTn>
                              </p:par>
                              <p:par>
                                <p:cTn id="20" presetID="10" presetClass="entr" presetSubtype="0" fill="hold" nodeType="with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fade">
                                      <p:cBhvr>
                                        <p:cTn id="22" dur="1000"/>
                                        <p:tgtEl>
                                          <p:spTgt spid="129"/>
                                        </p:tgtEl>
                                      </p:cBhvr>
                                    </p:animEffect>
                                  </p:childTnLst>
                                </p:cTn>
                              </p:par>
                              <p:par>
                                <p:cTn id="23" presetID="10" presetClass="entr" presetSubtype="0" fill="hold" nodeType="with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fade">
                                      <p:cBhvr>
                                        <p:cTn id="25" dur="1000"/>
                                        <p:tgtEl>
                                          <p:spTgt spid="130"/>
                                        </p:tgtEl>
                                      </p:cBhvr>
                                    </p:animEffect>
                                  </p:childTnLst>
                                </p:cTn>
                              </p:par>
                              <p:par>
                                <p:cTn id="26" presetID="10" presetClass="entr" presetSubtype="0" fill="hold" nodeType="with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fade">
                                      <p:cBhvr>
                                        <p:cTn id="28" dur="1000"/>
                                        <p:tgtEl>
                                          <p:spTgt spid="131"/>
                                        </p:tgtEl>
                                      </p:cBhvr>
                                    </p:animEffect>
                                  </p:childTnLst>
                                </p:cTn>
                              </p:par>
                              <p:par>
                                <p:cTn id="29" presetID="10" presetClass="entr" presetSubtype="0" fill="hold" nodeType="withEffect">
                                  <p:stCondLst>
                                    <p:cond delay="0"/>
                                  </p:stCondLst>
                                  <p:childTnLst>
                                    <p:set>
                                      <p:cBhvr>
                                        <p:cTn id="30" dur="1" fill="hold">
                                          <p:stCondLst>
                                            <p:cond delay="0"/>
                                          </p:stCondLst>
                                        </p:cTn>
                                        <p:tgtEl>
                                          <p:spTgt spid="132"/>
                                        </p:tgtEl>
                                        <p:attrNameLst>
                                          <p:attrName>style.visibility</p:attrName>
                                        </p:attrNameLst>
                                      </p:cBhvr>
                                      <p:to>
                                        <p:strVal val="visible"/>
                                      </p:to>
                                    </p:set>
                                    <p:animEffect transition="in" filter="fade">
                                      <p:cBhvr>
                                        <p:cTn id="31" dur="1000"/>
                                        <p:tgtEl>
                                          <p:spTgt spid="132"/>
                                        </p:tgtEl>
                                      </p:cBhvr>
                                    </p:animEffect>
                                  </p:childTnLst>
                                </p:cTn>
                              </p:par>
                              <p:par>
                                <p:cTn id="32" presetID="10" presetClass="entr" presetSubtype="0" fill="hold" nodeType="withEffect">
                                  <p:stCondLst>
                                    <p:cond delay="0"/>
                                  </p:stCondLst>
                                  <p:childTnLst>
                                    <p:set>
                                      <p:cBhvr>
                                        <p:cTn id="33" dur="1" fill="hold">
                                          <p:stCondLst>
                                            <p:cond delay="0"/>
                                          </p:stCondLst>
                                        </p:cTn>
                                        <p:tgtEl>
                                          <p:spTgt spid="133"/>
                                        </p:tgtEl>
                                        <p:attrNameLst>
                                          <p:attrName>style.visibility</p:attrName>
                                        </p:attrNameLst>
                                      </p:cBhvr>
                                      <p:to>
                                        <p:strVal val="visible"/>
                                      </p:to>
                                    </p:set>
                                    <p:animEffect transition="in" filter="fade">
                                      <p:cBhvr>
                                        <p:cTn id="34" dur="1000"/>
                                        <p:tgtEl>
                                          <p:spTgt spid="133"/>
                                        </p:tgtEl>
                                      </p:cBhvr>
                                    </p:animEffect>
                                  </p:childTnLst>
                                </p:cTn>
                              </p:par>
                              <p:par>
                                <p:cTn id="35" presetID="10" presetClass="entr" presetSubtype="0" fill="hold" nodeType="withEffect">
                                  <p:stCondLst>
                                    <p:cond delay="0"/>
                                  </p:stCondLst>
                                  <p:childTnLst>
                                    <p:set>
                                      <p:cBhvr>
                                        <p:cTn id="36" dur="1" fill="hold">
                                          <p:stCondLst>
                                            <p:cond delay="0"/>
                                          </p:stCondLst>
                                        </p:cTn>
                                        <p:tgtEl>
                                          <p:spTgt spid="134"/>
                                        </p:tgtEl>
                                        <p:attrNameLst>
                                          <p:attrName>style.visibility</p:attrName>
                                        </p:attrNameLst>
                                      </p:cBhvr>
                                      <p:to>
                                        <p:strVal val="visible"/>
                                      </p:to>
                                    </p:set>
                                    <p:animEffect transition="in" filter="fade">
                                      <p:cBhvr>
                                        <p:cTn id="37" dur="1000"/>
                                        <p:tgtEl>
                                          <p:spTgt spid="134"/>
                                        </p:tgtEl>
                                      </p:cBhvr>
                                    </p:animEffect>
                                  </p:childTnLst>
                                </p:cTn>
                              </p:par>
                              <p:par>
                                <p:cTn id="38" presetID="10" presetClass="entr" presetSubtype="0" fill="hold" nodeType="withEffect">
                                  <p:stCondLst>
                                    <p:cond delay="0"/>
                                  </p:stCondLst>
                                  <p:childTnLst>
                                    <p:set>
                                      <p:cBhvr>
                                        <p:cTn id="39" dur="1" fill="hold">
                                          <p:stCondLst>
                                            <p:cond delay="0"/>
                                          </p:stCondLst>
                                        </p:cTn>
                                        <p:tgtEl>
                                          <p:spTgt spid="135"/>
                                        </p:tgtEl>
                                        <p:attrNameLst>
                                          <p:attrName>style.visibility</p:attrName>
                                        </p:attrNameLst>
                                      </p:cBhvr>
                                      <p:to>
                                        <p:strVal val="visible"/>
                                      </p:to>
                                    </p:set>
                                    <p:animEffect transition="in" filter="fade">
                                      <p:cBhvr>
                                        <p:cTn id="40" dur="1000"/>
                                        <p:tgtEl>
                                          <p:spTgt spid="135"/>
                                        </p:tgtEl>
                                      </p:cBhvr>
                                    </p:animEffect>
                                  </p:childTnLst>
                                </p:cTn>
                              </p:par>
                              <p:par>
                                <p:cTn id="41" presetID="10" presetClass="entr" presetSubtype="0" fill="hold" nodeType="with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fade">
                                      <p:cBhvr>
                                        <p:cTn id="43" dur="1000"/>
                                        <p:tgtEl>
                                          <p:spTgt spid="136"/>
                                        </p:tgtEl>
                                      </p:cBhvr>
                                    </p:animEffect>
                                  </p:childTnLst>
                                </p:cTn>
                              </p:par>
                              <p:par>
                                <p:cTn id="44" presetID="10" presetClass="entr" presetSubtype="0" fill="hold" nodeType="withEffect">
                                  <p:stCondLst>
                                    <p:cond delay="0"/>
                                  </p:stCondLst>
                                  <p:childTnLst>
                                    <p:set>
                                      <p:cBhvr>
                                        <p:cTn id="45" dur="1" fill="hold">
                                          <p:stCondLst>
                                            <p:cond delay="0"/>
                                          </p:stCondLst>
                                        </p:cTn>
                                        <p:tgtEl>
                                          <p:spTgt spid="137"/>
                                        </p:tgtEl>
                                        <p:attrNameLst>
                                          <p:attrName>style.visibility</p:attrName>
                                        </p:attrNameLst>
                                      </p:cBhvr>
                                      <p:to>
                                        <p:strVal val="visible"/>
                                      </p:to>
                                    </p:set>
                                    <p:animEffect transition="in" filter="fade">
                                      <p:cBhvr>
                                        <p:cTn id="46" dur="1000"/>
                                        <p:tgtEl>
                                          <p:spTgt spid="137"/>
                                        </p:tgtEl>
                                      </p:cBhvr>
                                    </p:animEffect>
                                  </p:childTnLst>
                                </p:cTn>
                              </p:par>
                              <p:par>
                                <p:cTn id="47" presetID="10" presetClass="entr" presetSubtype="0" fill="hold" nodeType="withEffect">
                                  <p:stCondLst>
                                    <p:cond delay="0"/>
                                  </p:stCondLst>
                                  <p:childTnLst>
                                    <p:set>
                                      <p:cBhvr>
                                        <p:cTn id="48" dur="1" fill="hold">
                                          <p:stCondLst>
                                            <p:cond delay="0"/>
                                          </p:stCondLst>
                                        </p:cTn>
                                        <p:tgtEl>
                                          <p:spTgt spid="138"/>
                                        </p:tgtEl>
                                        <p:attrNameLst>
                                          <p:attrName>style.visibility</p:attrName>
                                        </p:attrNameLst>
                                      </p:cBhvr>
                                      <p:to>
                                        <p:strVal val="visible"/>
                                      </p:to>
                                    </p:set>
                                    <p:animEffect transition="in" filter="fade">
                                      <p:cBhvr>
                                        <p:cTn id="49"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660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800"/>
              <a:t>Problems</a:t>
            </a:r>
            <a:endParaRPr sz="3800"/>
          </a:p>
        </p:txBody>
      </p:sp>
      <p:sp>
        <p:nvSpPr>
          <p:cNvPr id="144" name="Shape 144"/>
          <p:cNvSpPr txBox="1">
            <a:spLocks noGrp="1"/>
          </p:cNvSpPr>
          <p:nvPr>
            <p:ph type="body" idx="1"/>
          </p:nvPr>
        </p:nvSpPr>
        <p:spPr>
          <a:xfrm>
            <a:off x="311700" y="1105025"/>
            <a:ext cx="8520600" cy="3416400"/>
          </a:xfrm>
          <a:prstGeom prst="rect">
            <a:avLst/>
          </a:prstGeom>
        </p:spPr>
        <p:txBody>
          <a:bodyPr spcFirstLastPara="1" wrap="square" lIns="91425" tIns="91425" rIns="91425" bIns="91425" anchor="t" anchorCtr="0">
            <a:noAutofit/>
          </a:bodyPr>
          <a:lstStyle/>
          <a:p>
            <a:pPr marL="0" lvl="0" indent="0" rtl="0">
              <a:lnSpc>
                <a:spcPct val="90000"/>
              </a:lnSpc>
              <a:spcBef>
                <a:spcPts val="1000"/>
              </a:spcBef>
              <a:spcAft>
                <a:spcPts val="0"/>
              </a:spcAft>
              <a:buClr>
                <a:schemeClr val="dk1"/>
              </a:buClr>
              <a:buSzPts val="1100"/>
              <a:buFont typeface="Arial"/>
              <a:buNone/>
            </a:pPr>
            <a:r>
              <a:rPr lang="en" sz="2400">
                <a:solidFill>
                  <a:schemeClr val="dk1"/>
                </a:solidFill>
              </a:rPr>
              <a:t>•Understand the webpage HTML structure</a:t>
            </a:r>
            <a:endParaRPr sz="2400">
              <a:solidFill>
                <a:schemeClr val="dk1"/>
              </a:solidFill>
            </a:endParaRPr>
          </a:p>
          <a:p>
            <a:pPr marL="0" lvl="0" indent="0" rtl="0">
              <a:lnSpc>
                <a:spcPct val="90000"/>
              </a:lnSpc>
              <a:spcBef>
                <a:spcPts val="1000"/>
              </a:spcBef>
              <a:spcAft>
                <a:spcPts val="0"/>
              </a:spcAft>
              <a:buClr>
                <a:schemeClr val="dk1"/>
              </a:buClr>
              <a:buSzPts val="1100"/>
              <a:buFont typeface="Arial"/>
              <a:buNone/>
            </a:pPr>
            <a:r>
              <a:rPr lang="en" sz="2400">
                <a:solidFill>
                  <a:schemeClr val="dk1"/>
                </a:solidFill>
              </a:rPr>
              <a:t>•Low efficiency if pages are hard to recognize</a:t>
            </a:r>
            <a:endParaRPr sz="2400">
              <a:solidFill>
                <a:schemeClr val="dk1"/>
              </a:solidFill>
            </a:endParaRPr>
          </a:p>
          <a:p>
            <a:pPr marL="0" lvl="0" indent="0" rtl="0">
              <a:lnSpc>
                <a:spcPct val="90000"/>
              </a:lnSpc>
              <a:spcBef>
                <a:spcPts val="1000"/>
              </a:spcBef>
              <a:spcAft>
                <a:spcPts val="0"/>
              </a:spcAft>
              <a:buClr>
                <a:schemeClr val="dk1"/>
              </a:buClr>
              <a:buSzPts val="1100"/>
              <a:buFont typeface="Arial"/>
              <a:buNone/>
            </a:pPr>
            <a:r>
              <a:rPr lang="en" sz="2400">
                <a:solidFill>
                  <a:schemeClr val="dk1"/>
                </a:solidFill>
              </a:rPr>
              <a:t>•Crawler needs to be able to go through page by page</a:t>
            </a:r>
            <a:endParaRPr sz="2400">
              <a:solidFill>
                <a:schemeClr val="dk1"/>
              </a:solidFill>
            </a:endParaRPr>
          </a:p>
          <a:p>
            <a:pPr marL="0" lvl="0" indent="0" rtl="0">
              <a:lnSpc>
                <a:spcPct val="90000"/>
              </a:lnSpc>
              <a:spcBef>
                <a:spcPts val="1000"/>
              </a:spcBef>
              <a:spcAft>
                <a:spcPts val="0"/>
              </a:spcAft>
              <a:buClr>
                <a:schemeClr val="dk1"/>
              </a:buClr>
              <a:buSzPts val="1100"/>
              <a:buFont typeface="Arial"/>
              <a:buNone/>
            </a:pPr>
            <a:r>
              <a:rPr lang="en" sz="2400">
                <a:solidFill>
                  <a:schemeClr val="dk1"/>
                </a:solidFill>
              </a:rPr>
              <a:t>•Following scraping morality, DNS attack</a:t>
            </a:r>
            <a:endParaRPr sz="2400">
              <a:solidFill>
                <a:schemeClr val="dk1"/>
              </a:solidFill>
            </a:endParaRPr>
          </a:p>
          <a:p>
            <a:pPr marL="0" lvl="0" indent="0" rtl="0">
              <a:lnSpc>
                <a:spcPct val="90000"/>
              </a:lnSpc>
              <a:spcBef>
                <a:spcPts val="1000"/>
              </a:spcBef>
              <a:spcAft>
                <a:spcPts val="0"/>
              </a:spcAft>
              <a:buClr>
                <a:schemeClr val="dk1"/>
              </a:buClr>
              <a:buSzPts val="1100"/>
              <a:buFont typeface="Arial"/>
              <a:buNone/>
            </a:pPr>
            <a:r>
              <a:rPr lang="en" sz="2400">
                <a:solidFill>
                  <a:schemeClr val="dk1"/>
                </a:solidFill>
              </a:rPr>
              <a:t>•Servers require ID verification (anti-scraping)</a:t>
            </a:r>
            <a:endParaRPr sz="2400">
              <a:solidFill>
                <a:schemeClr val="dk1"/>
              </a:solidFill>
            </a:endParaRPr>
          </a:p>
          <a:p>
            <a:pPr marL="0" lvl="0" indent="0">
              <a:spcBef>
                <a:spcPts val="0"/>
              </a:spcBef>
              <a:spcAft>
                <a:spcPts val="1600"/>
              </a:spcAft>
              <a:buNone/>
            </a:pPr>
            <a:endParaRPr sz="24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823</TotalTime>
  <Words>3189</Words>
  <Application>Microsoft Macintosh PowerPoint</Application>
  <PresentationFormat>On-screen Show (16:9)</PresentationFormat>
  <Paragraphs>451</Paragraphs>
  <Slides>38</Slides>
  <Notes>37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Calibri</vt:lpstr>
      <vt:lpstr>Times New Roman</vt:lpstr>
      <vt:lpstr>Arial</vt:lpstr>
      <vt:lpstr>Simple Light</vt:lpstr>
      <vt:lpstr>EV Charging Demand -- Data Collection and Forecast</vt:lpstr>
      <vt:lpstr>Introduction</vt:lpstr>
      <vt:lpstr>Background - Numbers</vt:lpstr>
      <vt:lpstr>Background - Rising Problems</vt:lpstr>
      <vt:lpstr>Solutions?</vt:lpstr>
      <vt:lpstr>Data Scraping Overview</vt:lpstr>
      <vt:lpstr>Data Scraping Overview</vt:lpstr>
      <vt:lpstr>Data Scraping</vt:lpstr>
      <vt:lpstr>Problems</vt:lpstr>
      <vt:lpstr>My Data Scraping – Phone APP</vt:lpstr>
      <vt:lpstr>Target: </vt:lpstr>
      <vt:lpstr>System Framework</vt:lpstr>
      <vt:lpstr>Database</vt:lpstr>
      <vt:lpstr>Current Stage</vt:lpstr>
      <vt:lpstr>Questions</vt:lpstr>
      <vt:lpstr>Questions</vt:lpstr>
      <vt:lpstr>Load Forecasting</vt:lpstr>
      <vt:lpstr>History of Load Forecasting</vt:lpstr>
      <vt:lpstr>Classification of Load Forecasting</vt:lpstr>
      <vt:lpstr>PowerPoint Presentation</vt:lpstr>
      <vt:lpstr>Classification of Load Forecasting</vt:lpstr>
      <vt:lpstr>EV Charging Station Load Forecasting LIT Review</vt:lpstr>
      <vt:lpstr>PowerPoint Presentation</vt:lpstr>
      <vt:lpstr>PowerPoint Presentation</vt:lpstr>
      <vt:lpstr>Approach One: Traffic Data Title: Electric vehicle charging demand forecasting model based on big data technologies </vt:lpstr>
      <vt:lpstr>Approach One: Traffic Data Title: Electric vehicle charging demand forecasting model based on big data technologies   </vt:lpstr>
      <vt:lpstr>Approach One: Traffic Data Title: Electric vehicle charging demand forecasting model based on big data technologies    </vt:lpstr>
      <vt:lpstr>Approach One: Traffic Data Title: Electric vehicle charging demand forecasting model based on big data technologies     </vt:lpstr>
      <vt:lpstr>Approach One: Traffic Data Title: Electric vehicle charging demand forecasting model based on big data technologies      </vt:lpstr>
      <vt:lpstr>Approach One: Traffic Data Title: Electric vehicle charging demand forecasting model based on big data technologies       </vt:lpstr>
      <vt:lpstr>Approach Two: Load Data Titles:  Modified Pattern Sequence-based Forecasting for Electric Vehicle Charging Stations Fast Demand Forecast of Electric Vehicle Charging Stations for Cell Phone Application  Forecasting the EV charging load based on customer profile or station measurement?</vt:lpstr>
      <vt:lpstr>Approach Two: Load Data Titles:  Modified Pattern Sequence-based Forecasting for Electric Vehicle Charging Stations Fast Demand Forecast of Electric Vehicle Charging Stations for Cell Phone Application  Forecasting the EV charging load based on customer profile or station measurement? </vt:lpstr>
      <vt:lpstr>Approach Two: Load Data Titles:  Modified Pattern Sequence-based Forecasting for Electric Vehicle Charging Stations Fast Demand Forecast of Electric Vehicle Charging Stations for Cell Phone Application  Forecasting the EV charging load based on customer profile or station measurement?  </vt:lpstr>
      <vt:lpstr>Approach Two: Load Data Titles:  Modified Pattern Sequence-based Forecasting for Electric Vehicle Charging Stations Fast Demand Forecast of Electric Vehicle Charging Stations for Cell Phone Application  Forecasting the EV charging load based on customer profile or station measurement? </vt:lpstr>
      <vt:lpstr>Notes</vt:lpstr>
      <vt:lpstr>Notes</vt:lpstr>
      <vt:lpstr>Reference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 Charging Demand -- Data Collection and Forecast</dc:title>
  <cp:lastModifiedBy>Microsoft Office User</cp:lastModifiedBy>
  <cp:revision>22</cp:revision>
  <dcterms:modified xsi:type="dcterms:W3CDTF">2018-02-14T00:54:49Z</dcterms:modified>
</cp:coreProperties>
</file>